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89" r:id="rId3"/>
    <p:sldId id="290" r:id="rId4"/>
    <p:sldId id="258" r:id="rId5"/>
    <p:sldId id="259" r:id="rId6"/>
    <p:sldId id="260" r:id="rId7"/>
    <p:sldId id="261" r:id="rId8"/>
    <p:sldId id="278" r:id="rId9"/>
    <p:sldId id="291" r:id="rId10"/>
    <p:sldId id="292" r:id="rId11"/>
    <p:sldId id="293" r:id="rId12"/>
    <p:sldId id="294" r:id="rId13"/>
    <p:sldId id="295" r:id="rId14"/>
    <p:sldId id="262" r:id="rId15"/>
    <p:sldId id="263" r:id="rId16"/>
    <p:sldId id="264" r:id="rId17"/>
    <p:sldId id="265" r:id="rId18"/>
    <p:sldId id="266" r:id="rId19"/>
    <p:sldId id="267" r:id="rId20"/>
    <p:sldId id="296" r:id="rId21"/>
    <p:sldId id="297" r:id="rId22"/>
    <p:sldId id="298" r:id="rId23"/>
    <p:sldId id="299" r:id="rId24"/>
    <p:sldId id="284" r:id="rId25"/>
    <p:sldId id="268" r:id="rId26"/>
    <p:sldId id="273" r:id="rId27"/>
    <p:sldId id="269" r:id="rId28"/>
    <p:sldId id="274" r:id="rId29"/>
    <p:sldId id="270" r:id="rId30"/>
    <p:sldId id="275" r:id="rId31"/>
    <p:sldId id="271" r:id="rId32"/>
    <p:sldId id="285" r:id="rId33"/>
    <p:sldId id="279" r:id="rId34"/>
    <p:sldId id="276" r:id="rId35"/>
    <p:sldId id="280" r:id="rId36"/>
    <p:sldId id="281" r:id="rId37"/>
    <p:sldId id="282" r:id="rId38"/>
    <p:sldId id="283" r:id="rId39"/>
    <p:sldId id="286" r:id="rId40"/>
    <p:sldId id="288" r:id="rId41"/>
    <p:sldId id="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0"/>
    <p:restoredTop sz="73603"/>
  </p:normalViewPr>
  <p:slideViewPr>
    <p:cSldViewPr snapToGrid="0" snapToObjects="1">
      <p:cViewPr varScale="1">
        <p:scale>
          <a:sx n="90" d="100"/>
          <a:sy n="90" d="100"/>
        </p:scale>
        <p:origin x="224" y="184"/>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4" Type="http://schemas.openxmlformats.org/officeDocument/2006/relationships/image" Target="../media/image28.wmf"/><Relationship Id="rId5" Type="http://schemas.openxmlformats.org/officeDocument/2006/relationships/image" Target="../media/image29.wmf"/><Relationship Id="rId6" Type="http://schemas.openxmlformats.org/officeDocument/2006/relationships/image" Target="../media/image30.wmf"/><Relationship Id="rId7" Type="http://schemas.openxmlformats.org/officeDocument/2006/relationships/image" Target="../media/image31.wmf"/><Relationship Id="rId8" Type="http://schemas.openxmlformats.org/officeDocument/2006/relationships/image" Target="../media/image32.wmf"/><Relationship Id="rId9" Type="http://schemas.openxmlformats.org/officeDocument/2006/relationships/image" Target="../media/image33.wmf"/><Relationship Id="rId1" Type="http://schemas.openxmlformats.org/officeDocument/2006/relationships/image" Target="../media/image25.wmf"/><Relationship Id="rId2"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99AC9-4F3B-CD49-8ED0-566DC15E91C6}" type="datetimeFigureOut">
              <a:rPr lang="en-US" smtClean="0"/>
              <a:t>10/14/16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C4C2E-A4AE-534E-947C-647AFDE9F8E3}" type="slidenum">
              <a:rPr lang="en-US" smtClean="0"/>
              <a:t>‹#›</a:t>
            </a:fld>
            <a:endParaRPr lang="en-US"/>
          </a:p>
        </p:txBody>
      </p:sp>
    </p:spTree>
    <p:extLst>
      <p:ext uri="{BB962C8B-B14F-4D97-AF65-F5344CB8AC3E}">
        <p14:creationId xmlns:p14="http://schemas.microsoft.com/office/powerpoint/2010/main" val="55254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Expand the Motivation</a:t>
            </a:r>
            <a:r>
              <a:rPr lang="en-US" baseline="0" dirty="0" smtClean="0"/>
              <a:t> - More on Ethereum,</a:t>
            </a:r>
          </a:p>
          <a:p>
            <a:r>
              <a:rPr lang="en-US" baseline="0" dirty="0" smtClean="0"/>
              <a:t>Need to pick a message and stick to it</a:t>
            </a:r>
          </a:p>
          <a:p>
            <a:r>
              <a:rPr lang="en-US" baseline="0" dirty="0" smtClean="0"/>
              <a:t>Less emphasis on the specific bug</a:t>
            </a:r>
          </a:p>
          <a:p>
            <a:r>
              <a:rPr lang="en-US" baseline="0" dirty="0" smtClean="0"/>
              <a:t>Move from </a:t>
            </a:r>
            <a:r>
              <a:rPr lang="en-US" baseline="0" dirty="0" smtClean="0"/>
              <a:t>cryptocurrencies </a:t>
            </a:r>
            <a:r>
              <a:rPr lang="en-US" baseline="0" dirty="0" smtClean="0"/>
              <a:t>to smart contracts</a:t>
            </a:r>
          </a:p>
          <a:p>
            <a:r>
              <a:rPr lang="en-US" baseline="0" dirty="0" smtClean="0"/>
              <a:t>Show </a:t>
            </a:r>
            <a:r>
              <a:rPr lang="en-US" baseline="0" dirty="0" err="1" smtClean="0"/>
              <a:t>ThDao</a:t>
            </a:r>
            <a:r>
              <a:rPr lang="en-US" baseline="0" dirty="0" smtClean="0"/>
              <a:t> Bug</a:t>
            </a:r>
          </a:p>
          <a:p>
            <a:r>
              <a:rPr lang="en-US" baseline="0" dirty="0" smtClean="0"/>
              <a:t>incentives for malicious behavior</a:t>
            </a:r>
          </a:p>
          <a:p>
            <a:endParaRPr lang="en-US" baseline="0" dirty="0" smtClean="0"/>
          </a:p>
          <a:p>
            <a:endParaRPr lang="en-US" baseline="0" dirty="0" smtClean="0"/>
          </a:p>
          <a:p>
            <a:r>
              <a:rPr lang="en-US" baseline="0" dirty="0" smtClean="0"/>
              <a:t>contribution:</a:t>
            </a:r>
          </a:p>
          <a:p>
            <a:r>
              <a:rPr lang="en-US" baseline="0" dirty="0" smtClean="0"/>
              <a:t>1. Identified the major bugs.</a:t>
            </a:r>
          </a:p>
          <a:p>
            <a:r>
              <a:rPr lang="en-US" baseline="0" dirty="0" smtClean="0"/>
              <a:t>2. Automated Detection</a:t>
            </a:r>
          </a:p>
          <a:p>
            <a:r>
              <a:rPr lang="en-US" baseline="0" dirty="0" smtClean="0"/>
              <a:t>3.  </a:t>
            </a:r>
          </a:p>
          <a:p>
            <a:endParaRPr lang="en-US" baseline="0" dirty="0" smtClean="0"/>
          </a:p>
          <a:p>
            <a:r>
              <a:rPr lang="en-US" baseline="0" dirty="0" smtClean="0"/>
              <a:t>motivation - contributions - attacks - </a:t>
            </a:r>
          </a:p>
          <a:p>
            <a:r>
              <a:rPr lang="en-US" baseline="0" dirty="0" smtClean="0"/>
              <a:t>Do only one attack really well</a:t>
            </a:r>
          </a:p>
        </p:txBody>
      </p:sp>
      <p:sp>
        <p:nvSpPr>
          <p:cNvPr id="4" name="Slide Number Placeholder 3"/>
          <p:cNvSpPr>
            <a:spLocks noGrp="1"/>
          </p:cNvSpPr>
          <p:nvPr>
            <p:ph type="sldNum" sz="quarter" idx="10"/>
          </p:nvPr>
        </p:nvSpPr>
        <p:spPr/>
        <p:txBody>
          <a:bodyPr/>
          <a:lstStyle/>
          <a:p>
            <a:fld id="{465C4C2E-A4AE-534E-947C-647AFDE9F8E3}" type="slidenum">
              <a:rPr lang="en-US" smtClean="0"/>
              <a:t>1</a:t>
            </a:fld>
            <a:endParaRPr lang="en-US"/>
          </a:p>
        </p:txBody>
      </p:sp>
    </p:spTree>
    <p:extLst>
      <p:ext uri="{BB962C8B-B14F-4D97-AF65-F5344CB8AC3E}">
        <p14:creationId xmlns:p14="http://schemas.microsoft.com/office/powerpoint/2010/main" val="426576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Another class of bugs have been previously found that exploit the way exceptions are handled in Smart Contracts on Ethereum.</a:t>
            </a:r>
          </a:p>
          <a:p>
            <a:r>
              <a:rPr lang="en-US" sz="1200" b="0" i="0" kern="1200" dirty="0" smtClean="0">
                <a:solidFill>
                  <a:schemeClr val="tx1"/>
                </a:solidFill>
                <a:effectLst/>
                <a:latin typeface="+mn-lt"/>
                <a:ea typeface="+mn-ea"/>
                <a:cs typeface="+mn-cs"/>
              </a:rPr>
              <a:t>On the Ethereum network, contracts are allowed to execute in up to a maximum </a:t>
            </a:r>
            <a:r>
              <a:rPr lang="en-US" sz="1200" b="0" i="0" kern="1200" dirty="0" err="1" smtClean="0">
                <a:solidFill>
                  <a:schemeClr val="tx1"/>
                </a:solidFill>
                <a:effectLst/>
                <a:latin typeface="+mn-lt"/>
                <a:ea typeface="+mn-ea"/>
                <a:cs typeface="+mn-cs"/>
              </a:rPr>
              <a:t>callstack</a:t>
            </a:r>
            <a:r>
              <a:rPr lang="en-US" sz="1200" b="0" i="0" kern="1200" dirty="0" smtClean="0">
                <a:solidFill>
                  <a:schemeClr val="tx1"/>
                </a:solidFill>
                <a:effectLst/>
                <a:latin typeface="+mn-lt"/>
                <a:ea typeface="+mn-ea"/>
                <a:cs typeface="+mn-cs"/>
              </a:rPr>
              <a:t> depth of 1024. Attempting to execute a function or contract call at this depth results in an exception. However, this exception is not propagated up the </a:t>
            </a:r>
            <a:r>
              <a:rPr lang="en-US" sz="1200" b="0" i="0" kern="1200" dirty="0" err="1" smtClean="0">
                <a:solidFill>
                  <a:schemeClr val="tx1"/>
                </a:solidFill>
                <a:effectLst/>
                <a:latin typeface="+mn-lt"/>
                <a:ea typeface="+mn-ea"/>
                <a:cs typeface="+mn-cs"/>
              </a:rPr>
              <a:t>callstack</a:t>
            </a:r>
            <a:r>
              <a:rPr lang="en-US" sz="1200" b="0" i="0" kern="1200" dirty="0" smtClean="0">
                <a:solidFill>
                  <a:schemeClr val="tx1"/>
                </a:solidFill>
                <a:effectLst/>
                <a:latin typeface="+mn-lt"/>
                <a:ea typeface="+mn-ea"/>
                <a:cs typeface="+mn-cs"/>
              </a:rPr>
              <a:t> as a default behavior. A contract can ignore the exception, which leads to unexpected and often unfortunate behavior.</a:t>
            </a:r>
          </a:p>
          <a:p>
            <a:r>
              <a:rPr lang="en-US" sz="1200" b="0" i="0" kern="1200" dirty="0" smtClean="0">
                <a:solidFill>
                  <a:schemeClr val="tx1"/>
                </a:solidFill>
                <a:effectLst/>
                <a:latin typeface="+mn-lt"/>
                <a:ea typeface="+mn-ea"/>
                <a:cs typeface="+mn-cs"/>
              </a:rPr>
              <a:t>Here's an example - this contract implements a government where a user can pay the old monarch to replace him as the current monarch. A monarch can only be displaced once he is compensated for his investment. However, if the user were to call the contract with a carefully constructed </a:t>
            </a:r>
            <a:r>
              <a:rPr lang="en-US" sz="1200" b="0" i="0" kern="1200" dirty="0" err="1" smtClean="0">
                <a:solidFill>
                  <a:schemeClr val="tx1"/>
                </a:solidFill>
                <a:effectLst/>
                <a:latin typeface="+mn-lt"/>
                <a:ea typeface="+mn-ea"/>
                <a:cs typeface="+mn-cs"/>
              </a:rPr>
              <a:t>callstack</a:t>
            </a:r>
            <a:r>
              <a:rPr lang="en-US" sz="1200" b="0" i="0" kern="1200" dirty="0" smtClean="0">
                <a:solidFill>
                  <a:schemeClr val="tx1"/>
                </a:solidFill>
                <a:effectLst/>
                <a:latin typeface="+mn-lt"/>
                <a:ea typeface="+mn-ea"/>
                <a:cs typeface="+mn-cs"/>
              </a:rPr>
              <a:t> of 1023, the payment for the current monarch would not be executed, and the contract would continue to dethrone him.</a:t>
            </a:r>
          </a:p>
          <a:p>
            <a:r>
              <a:rPr lang="en-US" sz="1200" b="0" i="0" kern="1200" dirty="0" smtClean="0">
                <a:solidFill>
                  <a:schemeClr val="tx1"/>
                </a:solidFill>
                <a:effectLst/>
                <a:latin typeface="+mn-lt"/>
                <a:ea typeface="+mn-ea"/>
                <a:cs typeface="+mn-cs"/>
              </a:rPr>
              <a:t>This is an instance of a vulnerability in the platform that is not apparent to a developer working on the contract, leading to unexpected results.</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12</a:t>
            </a:fld>
            <a:endParaRPr lang="en-US"/>
          </a:p>
        </p:txBody>
      </p:sp>
    </p:spTree>
    <p:extLst>
      <p:ext uri="{BB962C8B-B14F-4D97-AF65-F5344CB8AC3E}">
        <p14:creationId xmlns:p14="http://schemas.microsoft.com/office/powerpoint/2010/main" val="159981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let us consider the vulnerability popularized by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contract we briefly covered at the beginning. This has been the single largest instance of a smart contract bug - in terms of monetary loss - with the amount lost from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being larger than all </a:t>
            </a:r>
            <a:r>
              <a:rPr lang="en-US" sz="1200" b="0" i="0" kern="1200" smtClean="0">
                <a:solidFill>
                  <a:schemeClr val="tx1"/>
                </a:solidFill>
                <a:effectLst/>
                <a:latin typeface="+mn-lt"/>
                <a:ea typeface="+mn-ea"/>
                <a:cs typeface="+mn-cs"/>
              </a:rPr>
              <a:t>the discovered </a:t>
            </a:r>
            <a:r>
              <a:rPr lang="en-US" sz="1200" b="0" i="0" kern="1200" dirty="0" smtClean="0">
                <a:solidFill>
                  <a:schemeClr val="tx1"/>
                </a:solidFill>
                <a:effectLst/>
                <a:latin typeface="+mn-lt"/>
                <a:ea typeface="+mn-ea"/>
                <a:cs typeface="+mn-cs"/>
              </a:rPr>
              <a:t>possible losses of all the other bugs </a:t>
            </a:r>
            <a:r>
              <a:rPr lang="en-US" sz="1200" b="0" i="1" kern="1200" dirty="0" smtClean="0">
                <a:solidFill>
                  <a:schemeClr val="tx1"/>
                </a:solidFill>
                <a:effectLst/>
                <a:latin typeface="+mn-lt"/>
                <a:ea typeface="+mn-ea"/>
                <a:cs typeface="+mn-cs"/>
              </a:rPr>
              <a:t>combined</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Let us see how it works. Consider the snippet of code we saw earlier. This particular piece of code is quite self-explanatory. A transfer event is registered to the blockchain, after which a reward is withdrawn and the contracts internal balances are updated. However, the issue is in the </a:t>
            </a:r>
            <a:r>
              <a:rPr lang="en-US" sz="1200" b="0" i="0" kern="1200" dirty="0" err="1" smtClean="0">
                <a:solidFill>
                  <a:schemeClr val="tx1"/>
                </a:solidFill>
                <a:effectLst/>
                <a:latin typeface="+mn-lt"/>
                <a:ea typeface="+mn-ea"/>
                <a:cs typeface="+mn-cs"/>
              </a:rPr>
              <a:t>payOut</a:t>
            </a:r>
            <a:r>
              <a:rPr lang="en-US" sz="1200" b="0" i="0" kern="1200" dirty="0" smtClean="0">
                <a:solidFill>
                  <a:schemeClr val="tx1"/>
                </a:solidFill>
                <a:effectLst/>
                <a:latin typeface="+mn-lt"/>
                <a:ea typeface="+mn-ea"/>
                <a:cs typeface="+mn-cs"/>
              </a:rPr>
              <a:t> function, which is called by </a:t>
            </a:r>
            <a:r>
              <a:rPr lang="en-US" sz="1200" b="0" i="0" kern="1200" dirty="0" err="1" smtClean="0">
                <a:solidFill>
                  <a:schemeClr val="tx1"/>
                </a:solidFill>
                <a:effectLst/>
                <a:latin typeface="+mn-lt"/>
                <a:ea typeface="+mn-ea"/>
                <a:cs typeface="+mn-cs"/>
              </a:rPr>
              <a:t>withdrawReward</a:t>
            </a:r>
            <a:r>
              <a:rPr lang="en-US" sz="1200" b="0" i="0" kern="1200" dirty="0" smtClean="0">
                <a:solidFill>
                  <a:schemeClr val="tx1"/>
                </a:solidFill>
                <a:effectLst/>
                <a:latin typeface="+mn-lt"/>
                <a:ea typeface="+mn-ea"/>
                <a:cs typeface="+mn-cs"/>
              </a:rPr>
              <a:t>, the offending snippet of which is shown here:</a:t>
            </a:r>
          </a:p>
          <a:p>
            <a:r>
              <a:rPr lang="en-US" sz="1200" b="0" i="0" kern="1200" dirty="0" smtClean="0">
                <a:solidFill>
                  <a:schemeClr val="tx1"/>
                </a:solidFill>
                <a:effectLst/>
                <a:latin typeface="+mn-lt"/>
                <a:ea typeface="+mn-ea"/>
                <a:cs typeface="+mn-cs"/>
              </a:rPr>
              <a:t>The recipient contract is called with the Ether value (and no limit on the amount of gas), which is at the root of this vulnerability. When a call is made, the recipient contract is executed, and control does not return to the calling contract until is it complete.</a:t>
            </a:r>
          </a:p>
          <a:p>
            <a:r>
              <a:rPr lang="en-US" sz="1200" b="0" i="0" kern="1200" dirty="0" smtClean="0">
                <a:solidFill>
                  <a:schemeClr val="tx1"/>
                </a:solidFill>
                <a:effectLst/>
                <a:latin typeface="+mn-lt"/>
                <a:ea typeface="+mn-ea"/>
                <a:cs typeface="+mn-cs"/>
              </a:rPr>
              <a:t>Let's consider what happens here. When a call is made, the contract send the payment to a receiving contract, which then performs some function. After this, control returns to the calling contract, and the balances are updated. However, if the contract were malicious, it could use gas from the caller to re-execute the original call and double the payout - this will be valid since the balances have not been updated yet. In fact, this can repeated as many times as needed until the gas is exhausted.</a:t>
            </a:r>
          </a:p>
          <a:p>
            <a:r>
              <a:rPr lang="en-US" sz="1200" b="0" i="0" kern="1200" dirty="0" smtClean="0">
                <a:solidFill>
                  <a:schemeClr val="tx1"/>
                </a:solidFill>
                <a:effectLst/>
                <a:latin typeface="+mn-lt"/>
                <a:ea typeface="+mn-ea"/>
                <a:cs typeface="+mn-cs"/>
              </a:rPr>
              <a:t>This is the attack that crippled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and enabled the attacker to siphon millions out of the contract. It tells us that large </a:t>
            </a:r>
            <a:r>
              <a:rPr lang="en-US" sz="1200" b="0" i="0" kern="1200" dirty="0" err="1" smtClean="0">
                <a:solidFill>
                  <a:schemeClr val="tx1"/>
                </a:solidFill>
                <a:effectLst/>
                <a:latin typeface="+mn-lt"/>
                <a:ea typeface="+mn-ea"/>
                <a:cs typeface="+mn-cs"/>
              </a:rPr>
              <a:t>decentralised</a:t>
            </a:r>
            <a:r>
              <a:rPr lang="en-US" sz="1200" b="0" i="0" kern="1200" dirty="0" smtClean="0">
                <a:solidFill>
                  <a:schemeClr val="tx1"/>
                </a:solidFill>
                <a:effectLst/>
                <a:latin typeface="+mn-lt"/>
                <a:ea typeface="+mn-ea"/>
                <a:cs typeface="+mn-cs"/>
              </a:rPr>
              <a:t> contracts such as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are even more vulnerable to the semantic gaps and lack of understanding, further emphasizing the need for an automated pre-deployment testing.</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13</a:t>
            </a:fld>
            <a:endParaRPr lang="en-US"/>
          </a:p>
        </p:txBody>
      </p:sp>
    </p:spTree>
    <p:extLst>
      <p:ext uri="{BB962C8B-B14F-4D97-AF65-F5344CB8AC3E}">
        <p14:creationId xmlns:p14="http://schemas.microsoft.com/office/powerpoint/2010/main" val="163014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5C4C2E-A4AE-534E-947C-647AFDE9F8E3}" type="slidenum">
              <a:rPr lang="en-US" smtClean="0"/>
              <a:t>19</a:t>
            </a:fld>
            <a:endParaRPr lang="en-US"/>
          </a:p>
        </p:txBody>
      </p:sp>
    </p:spTree>
    <p:extLst>
      <p:ext uri="{BB962C8B-B14F-4D97-AF65-F5344CB8AC3E}">
        <p14:creationId xmlns:p14="http://schemas.microsoft.com/office/powerpoint/2010/main" val="2096010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Basic architecture of the tool is built around Symbolic Execution. We will explore this in detail on the next slide.</a:t>
            </a:r>
          </a:p>
          <a:p>
            <a:r>
              <a:rPr lang="en-US" sz="1200" b="0" i="0" kern="1200" dirty="0" smtClean="0">
                <a:solidFill>
                  <a:schemeClr val="tx1"/>
                </a:solidFill>
                <a:effectLst/>
                <a:latin typeface="+mn-lt"/>
                <a:ea typeface="+mn-ea"/>
                <a:cs typeface="+mn-cs"/>
              </a:rPr>
              <a:t>The Architecture is highly modular so as to be extensible. The tool is structured as a number of modules which are as follows:</a:t>
            </a:r>
          </a:p>
          <a:p>
            <a:r>
              <a:rPr lang="en-US" sz="1200" b="0" i="0" kern="1200" dirty="0" smtClean="0">
                <a:solidFill>
                  <a:schemeClr val="tx1"/>
                </a:solidFill>
                <a:effectLst/>
                <a:latin typeface="+mn-lt"/>
                <a:ea typeface="+mn-ea"/>
                <a:cs typeface="+mn-cs"/>
              </a:rPr>
              <a:t>Contract bytecode is fed to the CFG builder, which builds a skeletal control flow graph of all basic blocks and jumps. The CFG is constructed statically and updated dynamically later on.</a:t>
            </a:r>
          </a:p>
          <a:p>
            <a:r>
              <a:rPr lang="en-US" sz="1200" b="0" i="0" kern="1200" dirty="0" smtClean="0">
                <a:solidFill>
                  <a:schemeClr val="tx1"/>
                </a:solidFill>
                <a:effectLst/>
                <a:latin typeface="+mn-lt"/>
                <a:ea typeface="+mn-ea"/>
                <a:cs typeface="+mn-cs"/>
              </a:rPr>
              <a:t>The explorer uses the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from the CFG Builder and the current block state to symbolically evaluate the instructions sequentially from the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The explorer queries Z3 as to the feasibility of branches and explores all feasible and reachable instructions.</a:t>
            </a:r>
          </a:p>
          <a:p>
            <a:r>
              <a:rPr lang="en-US" sz="1200" b="0" i="0" kern="1200" dirty="0" smtClean="0">
                <a:solidFill>
                  <a:schemeClr val="tx1"/>
                </a:solidFill>
                <a:effectLst/>
                <a:latin typeface="+mn-lt"/>
                <a:ea typeface="+mn-ea"/>
                <a:cs typeface="+mn-cs"/>
              </a:rPr>
              <a:t>The Core Analysis module checks for the existence of bugs. </a:t>
            </a:r>
          </a:p>
          <a:p>
            <a:r>
              <a:rPr lang="en-US" sz="1200" b="0" i="0" kern="1200" dirty="0" smtClean="0">
                <a:solidFill>
                  <a:schemeClr val="tx1"/>
                </a:solidFill>
                <a:effectLst/>
                <a:latin typeface="+mn-lt"/>
                <a:ea typeface="+mn-ea"/>
                <a:cs typeface="+mn-cs"/>
              </a:rPr>
              <a:t>The Validator then attempts a check for false positives. This is far from complete - currently the module checks Z3 to </a:t>
            </a:r>
            <a:r>
              <a:rPr lang="en-US" sz="1200" b="0" i="0" kern="1200" dirty="0" err="1" smtClean="0">
                <a:solidFill>
                  <a:schemeClr val="tx1"/>
                </a:solidFill>
                <a:effectLst/>
                <a:latin typeface="+mn-lt"/>
                <a:ea typeface="+mn-ea"/>
                <a:cs typeface="+mn-cs"/>
              </a:rPr>
              <a:t>enture</a:t>
            </a:r>
            <a:r>
              <a:rPr lang="en-US" sz="1200" b="0" i="0" kern="1200" dirty="0" smtClean="0">
                <a:solidFill>
                  <a:schemeClr val="tx1"/>
                </a:solidFill>
                <a:effectLst/>
                <a:latin typeface="+mn-lt"/>
                <a:ea typeface="+mn-ea"/>
                <a:cs typeface="+mn-cs"/>
              </a:rPr>
              <a:t> that the TOD bugs found by the Core Analysis module are present only in </a:t>
            </a:r>
            <a:r>
              <a:rPr lang="en-US" sz="1200" b="0" i="1" kern="1200" dirty="0" smtClean="0">
                <a:solidFill>
                  <a:schemeClr val="tx1"/>
                </a:solidFill>
                <a:effectLst/>
                <a:latin typeface="+mn-lt"/>
                <a:ea typeface="+mn-ea"/>
                <a:cs typeface="+mn-cs"/>
              </a:rPr>
              <a:t>feasible</a:t>
            </a:r>
            <a:r>
              <a:rPr lang="en-US" sz="1200" b="0" i="0" kern="1200" dirty="0" smtClean="0">
                <a:solidFill>
                  <a:schemeClr val="tx1"/>
                </a:solidFill>
                <a:effectLst/>
                <a:latin typeface="+mn-lt"/>
                <a:ea typeface="+mn-ea"/>
                <a:cs typeface="+mn-cs"/>
              </a:rPr>
              <a:t> paths.</a:t>
            </a:r>
          </a:p>
          <a:p>
            <a:r>
              <a:rPr lang="en-US" sz="1200" b="0" i="0" kern="1200" dirty="0" smtClean="0">
                <a:solidFill>
                  <a:schemeClr val="tx1"/>
                </a:solidFill>
                <a:effectLst/>
                <a:latin typeface="+mn-lt"/>
                <a:ea typeface="+mn-ea"/>
                <a:cs typeface="+mn-cs"/>
              </a:rPr>
              <a:t>The Visualizer provides a graphical output for the Control Flow </a:t>
            </a:r>
            <a:r>
              <a:rPr lang="en-US" sz="1200" b="0" i="0" kern="1200" dirty="0" err="1" smtClean="0">
                <a:solidFill>
                  <a:schemeClr val="tx1"/>
                </a:solidFill>
                <a:effectLst/>
                <a:latin typeface="+mn-lt"/>
                <a:ea typeface="+mn-ea"/>
                <a:cs typeface="+mn-cs"/>
              </a:rPr>
              <a:t>Grap</a:t>
            </a:r>
            <a:r>
              <a:rPr lang="en-US" sz="1200" b="0" i="0" kern="1200" dirty="0" smtClean="0">
                <a:solidFill>
                  <a:schemeClr val="tx1"/>
                </a:solidFill>
                <a:effectLst/>
                <a:latin typeface="+mn-lt"/>
                <a:ea typeface="+mn-ea"/>
                <a:cs typeface="+mn-cs"/>
              </a:rPr>
              <a:t> that can aid in manual debugging.</a:t>
            </a:r>
          </a:p>
          <a:p>
            <a:r>
              <a:rPr lang="en-US" sz="1200" b="0" i="0" kern="1200" dirty="0" smtClean="0">
                <a:solidFill>
                  <a:schemeClr val="tx1"/>
                </a:solidFill>
                <a:effectLst/>
                <a:latin typeface="+mn-lt"/>
                <a:ea typeface="+mn-ea"/>
                <a:cs typeface="+mn-cs"/>
              </a:rPr>
              <a:t>The modular design of the tool allows for easy addition of extension modules to increase test coverage. For example, one proposed addition is a module that can estimate worst-case gas consumption for contracts.</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20</a:t>
            </a:fld>
            <a:endParaRPr lang="en-US"/>
          </a:p>
        </p:txBody>
      </p:sp>
    </p:spTree>
    <p:extLst>
      <p:ext uri="{BB962C8B-B14F-4D97-AF65-F5344CB8AC3E}">
        <p14:creationId xmlns:p14="http://schemas.microsoft.com/office/powerpoint/2010/main" val="181496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Oyente</a:t>
            </a:r>
            <a:r>
              <a:rPr lang="en-US" sz="1200" b="0" i="0" kern="1200" dirty="0" smtClean="0">
                <a:solidFill>
                  <a:schemeClr val="tx1"/>
                </a:solidFill>
                <a:effectLst/>
                <a:latin typeface="+mn-lt"/>
                <a:ea typeface="+mn-ea"/>
                <a:cs typeface="+mn-cs"/>
              </a:rPr>
              <a:t> relies on Symbolic Execution using Z3 to perform the path checks that enable bug detection.</a:t>
            </a:r>
          </a:p>
          <a:p>
            <a:r>
              <a:rPr lang="en-US" sz="1200" b="0" i="0" kern="1200" dirty="0" smtClean="0">
                <a:solidFill>
                  <a:schemeClr val="tx1"/>
                </a:solidFill>
                <a:effectLst/>
                <a:latin typeface="+mn-lt"/>
                <a:ea typeface="+mn-ea"/>
                <a:cs typeface="+mn-cs"/>
              </a:rPr>
              <a:t>Symbolic execution represent the values of program variables as symbolic expressions of input values, which are then used to statically reason about the feasibility of the paths in a program. This is often faster and more comprehensive to implement tests for than dynamic testing, where a program is tested input-for-input.</a:t>
            </a:r>
          </a:p>
          <a:p>
            <a:r>
              <a:rPr lang="en-US" sz="1200" b="0" i="0" kern="1200" dirty="0" smtClean="0">
                <a:solidFill>
                  <a:schemeClr val="tx1"/>
                </a:solidFill>
                <a:effectLst/>
                <a:latin typeface="+mn-lt"/>
                <a:ea typeface="+mn-ea"/>
                <a:cs typeface="+mn-cs"/>
              </a:rPr>
              <a:t>For example, consider a single path in a program. The path conditions for this particular path are calculated by evaluating the symbolic values of the variables in this path. Once the execution reaches the end of the path, the path conditions are evaluated to determine whether the path is feasible. Here, the path under analysis is feasible since there is a valid value for x that allows execution.</a:t>
            </a:r>
          </a:p>
          <a:p>
            <a:r>
              <a:rPr lang="en-US" sz="1200" b="0" i="0" kern="1200" dirty="0" smtClean="0">
                <a:solidFill>
                  <a:schemeClr val="tx1"/>
                </a:solidFill>
                <a:effectLst/>
                <a:latin typeface="+mn-lt"/>
                <a:ea typeface="+mn-ea"/>
                <a:cs typeface="+mn-cs"/>
              </a:rPr>
              <a:t>Symbolic execution also makes it easier to reason about validity of contracts, the analysis of which often involves comparing interleaving paths and the exploitation of intermediate states.</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21</a:t>
            </a:fld>
            <a:endParaRPr lang="en-US"/>
          </a:p>
        </p:txBody>
      </p:sp>
    </p:spTree>
    <p:extLst>
      <p:ext uri="{BB962C8B-B14F-4D97-AF65-F5344CB8AC3E}">
        <p14:creationId xmlns:p14="http://schemas.microsoft.com/office/powerpoint/2010/main" val="188973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Oyente</a:t>
            </a:r>
            <a:r>
              <a:rPr lang="en-US" sz="1200" b="0" i="0" kern="1200" dirty="0" smtClean="0">
                <a:solidFill>
                  <a:schemeClr val="tx1"/>
                </a:solidFill>
                <a:effectLst/>
                <a:latin typeface="+mn-lt"/>
                <a:ea typeface="+mn-ea"/>
                <a:cs typeface="+mn-cs"/>
              </a:rPr>
              <a:t> implements automated detection for all the bugs discussed.</a:t>
            </a:r>
          </a:p>
          <a:p>
            <a:r>
              <a:rPr lang="en-US" sz="1200" b="0" i="0" kern="1200" dirty="0" smtClean="0">
                <a:solidFill>
                  <a:schemeClr val="tx1"/>
                </a:solidFill>
                <a:effectLst/>
                <a:latin typeface="+mn-lt"/>
                <a:ea typeface="+mn-ea"/>
                <a:cs typeface="+mn-cs"/>
              </a:rPr>
              <a:t>For Transaction Ordering Dependence, the different paths are analyzed for possibly concurrent Ether flows. If two separate paths have flows of Ether, </a:t>
            </a:r>
            <a:r>
              <a:rPr lang="en-US" sz="1200" b="0" i="0" kern="1200" dirty="0" err="1" smtClean="0">
                <a:solidFill>
                  <a:schemeClr val="tx1"/>
                </a:solidFill>
                <a:effectLst/>
                <a:latin typeface="+mn-lt"/>
                <a:ea typeface="+mn-ea"/>
                <a:cs typeface="+mn-cs"/>
              </a:rPr>
              <a:t>Oyente</a:t>
            </a:r>
            <a:r>
              <a:rPr lang="en-US" sz="1200" b="0" i="0" kern="1200" dirty="0" smtClean="0">
                <a:solidFill>
                  <a:schemeClr val="tx1"/>
                </a:solidFill>
                <a:effectLst/>
                <a:latin typeface="+mn-lt"/>
                <a:ea typeface="+mn-ea"/>
                <a:cs typeface="+mn-cs"/>
              </a:rPr>
              <a:t> reports it as a TOD Contract.</a:t>
            </a:r>
          </a:p>
          <a:p>
            <a:r>
              <a:rPr lang="en-US" sz="1200" b="0" i="0" kern="1200" dirty="0" smtClean="0">
                <a:solidFill>
                  <a:schemeClr val="tx1"/>
                </a:solidFill>
                <a:effectLst/>
                <a:latin typeface="+mn-lt"/>
                <a:ea typeface="+mn-ea"/>
                <a:cs typeface="+mn-cs"/>
              </a:rPr>
              <a:t>For Timestamp dependence, a special symbolic variable is associated with the timestamp. If there are any feasible paths affected by this variable, it is </a:t>
            </a:r>
            <a:r>
              <a:rPr lang="en-US" sz="1200" b="0" i="0" kern="1200" dirty="0" err="1" smtClean="0">
                <a:solidFill>
                  <a:schemeClr val="tx1"/>
                </a:solidFill>
                <a:effectLst/>
                <a:latin typeface="+mn-lt"/>
                <a:ea typeface="+mn-ea"/>
                <a:cs typeface="+mn-cs"/>
              </a:rPr>
              <a:t>reprted</a:t>
            </a:r>
            <a:r>
              <a:rPr lang="en-US" sz="1200" b="0" i="0" kern="1200" dirty="0" smtClean="0">
                <a:solidFill>
                  <a:schemeClr val="tx1"/>
                </a:solidFill>
                <a:effectLst/>
                <a:latin typeface="+mn-lt"/>
                <a:ea typeface="+mn-ea"/>
                <a:cs typeface="+mn-cs"/>
              </a:rPr>
              <a:t> as timestamp dependent.</a:t>
            </a:r>
          </a:p>
          <a:p>
            <a:r>
              <a:rPr lang="en-US" sz="1200" b="0" i="0" kern="1200" dirty="0" smtClean="0">
                <a:solidFill>
                  <a:schemeClr val="tx1"/>
                </a:solidFill>
                <a:effectLst/>
                <a:latin typeface="+mn-lt"/>
                <a:ea typeface="+mn-ea"/>
                <a:cs typeface="+mn-cs"/>
              </a:rPr>
              <a:t>Detecting a mishandled exception is done by bytecode analysis. A CALL instruction - which corresponds to a function or contract call, places the return value at the top of the stack. If there is no ISZERO instruction which checks for a valid value, the contract is reported to be have a mishandled exception.</a:t>
            </a:r>
          </a:p>
          <a:p>
            <a:r>
              <a:rPr lang="en-US" sz="1200" b="0" i="0" kern="1200" dirty="0" smtClean="0">
                <a:solidFill>
                  <a:schemeClr val="tx1"/>
                </a:solidFill>
                <a:effectLst/>
                <a:latin typeface="+mn-lt"/>
                <a:ea typeface="+mn-ea"/>
                <a:cs typeface="+mn-cs"/>
              </a:rPr>
              <a:t>Reentrancy Detection is more complicated. Upon encountering a CALL instruction - a possible point of vulnerability - we obtain the path condition for executing the instruction. We then check if the CALL can be executed again through another call to the contract. If so, this is flagged as a possible vulnerability.</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22</a:t>
            </a:fld>
            <a:endParaRPr lang="en-US"/>
          </a:p>
        </p:txBody>
      </p:sp>
    </p:spTree>
    <p:extLst>
      <p:ext uri="{BB962C8B-B14F-4D97-AF65-F5344CB8AC3E}">
        <p14:creationId xmlns:p14="http://schemas.microsoft.com/office/powerpoint/2010/main" val="644931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35</a:t>
            </a:fld>
            <a:endParaRPr lang="en-US"/>
          </a:p>
        </p:txBody>
      </p:sp>
    </p:spTree>
    <p:extLst>
      <p:ext uri="{BB962C8B-B14F-4D97-AF65-F5344CB8AC3E}">
        <p14:creationId xmlns:p14="http://schemas.microsoft.com/office/powerpoint/2010/main" val="189299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36</a:t>
            </a:fld>
            <a:endParaRPr lang="en-US"/>
          </a:p>
        </p:txBody>
      </p:sp>
    </p:spTree>
    <p:extLst>
      <p:ext uri="{BB962C8B-B14F-4D97-AF65-F5344CB8AC3E}">
        <p14:creationId xmlns:p14="http://schemas.microsoft.com/office/powerpoint/2010/main" val="70598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Cryptocurrencies were first introduced to the world in 2009, through a digital currency that we know as Bitcoin. They operate on a decentralized network model, where transactions are performed and verified by nodes on a network, with no centralized/trusted parties. Since then, they have grown in number and volume, with the two most popular currencies - Bitcoin and Ethereum - currently operating at a market capitalization of 10 billion and 1 billion USD respectively. Originally introduced for peer-to-peer payments, they were soon explored as an avenue for automated payments - and most recently, for use in Smart Contracts.</a:t>
            </a:r>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2</a:t>
            </a:fld>
            <a:endParaRPr lang="en-US"/>
          </a:p>
        </p:txBody>
      </p:sp>
    </p:spTree>
    <p:extLst>
      <p:ext uri="{BB962C8B-B14F-4D97-AF65-F5344CB8AC3E}">
        <p14:creationId xmlns:p14="http://schemas.microsoft.com/office/powerpoint/2010/main" val="163769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Smart Contract is a computer program that encodes the rules and conditions of a contract in such a way that the contract can be executed and verified in an automated fashion. Originally introduced by Nick Szabo in a 1994 paper, they have seen adoption in both private and public settings.</a:t>
            </a:r>
          </a:p>
          <a:p>
            <a:r>
              <a:rPr lang="en-US" sz="1200" b="0" i="0" kern="1200" dirty="0" smtClean="0">
                <a:solidFill>
                  <a:schemeClr val="tx1"/>
                </a:solidFill>
                <a:effectLst/>
                <a:latin typeface="+mn-lt"/>
                <a:ea typeface="+mn-ea"/>
                <a:cs typeface="+mn-cs"/>
              </a:rPr>
              <a:t>The major introduction for smart contracts to the world came from Ethereum - a </a:t>
            </a:r>
            <a:r>
              <a:rPr lang="en-US" sz="1200" b="0" i="0" kern="1200" dirty="0" err="1" smtClean="0">
                <a:solidFill>
                  <a:schemeClr val="tx1"/>
                </a:solidFill>
                <a:effectLst/>
                <a:latin typeface="+mn-lt"/>
                <a:ea typeface="+mn-ea"/>
                <a:cs typeface="+mn-cs"/>
              </a:rPr>
              <a:t>cryptocoin</a:t>
            </a:r>
            <a:r>
              <a:rPr lang="en-US" sz="1200" b="0" i="0" kern="1200" dirty="0" smtClean="0">
                <a:solidFill>
                  <a:schemeClr val="tx1"/>
                </a:solidFill>
                <a:effectLst/>
                <a:latin typeface="+mn-lt"/>
                <a:ea typeface="+mn-ea"/>
                <a:cs typeface="+mn-cs"/>
              </a:rPr>
              <a:t> focusing primarily on executing </a:t>
            </a:r>
            <a:r>
              <a:rPr lang="en-US" sz="1200" b="0" i="0" kern="1200" dirty="0" err="1" smtClean="0">
                <a:solidFill>
                  <a:schemeClr val="tx1"/>
                </a:solidFill>
                <a:effectLst/>
                <a:latin typeface="+mn-lt"/>
                <a:ea typeface="+mn-ea"/>
                <a:cs typeface="+mn-cs"/>
              </a:rPr>
              <a:t>turing</a:t>
            </a:r>
            <a:r>
              <a:rPr lang="en-US" sz="1200" b="0" i="0" kern="1200" dirty="0" smtClean="0">
                <a:solidFill>
                  <a:schemeClr val="tx1"/>
                </a:solidFill>
                <a:effectLst/>
                <a:latin typeface="+mn-lt"/>
                <a:ea typeface="+mn-ea"/>
                <a:cs typeface="+mn-cs"/>
              </a:rPr>
              <a:t>-complete smart contracts on </a:t>
            </a:r>
          </a:p>
          <a:p>
            <a:r>
              <a:rPr lang="en-US" sz="1200" b="0" i="0" kern="1200" dirty="0" smtClean="0">
                <a:solidFill>
                  <a:schemeClr val="tx1"/>
                </a:solidFill>
                <a:effectLst/>
                <a:latin typeface="+mn-lt"/>
                <a:ea typeface="+mn-ea"/>
                <a:cs typeface="+mn-cs"/>
              </a:rPr>
              <a:t>the blockchain. After one of the top 10 most most-valued crowdfunding campaigns of all time in 2014, Ethereum currently has over 17000 smart contracts.</a:t>
            </a:r>
          </a:p>
          <a:p>
            <a:endParaRPr lang="en-US" sz="1200" b="0" i="0" kern="1200" dirty="0" smtClean="0">
              <a:solidFill>
                <a:schemeClr val="tx1"/>
              </a:solidFill>
              <a:effectLst/>
              <a:latin typeface="+mn-lt"/>
              <a:ea typeface="+mn-ea"/>
              <a:cs typeface="+mn-cs"/>
            </a:endParaRPr>
          </a:p>
          <a:p>
            <a:pPr algn="l"/>
            <a:r>
              <a:rPr lang="en-US" b="0" i="0" dirty="0" smtClean="0">
                <a:solidFill>
                  <a:srgbClr val="333333"/>
                </a:solidFill>
                <a:effectLst/>
                <a:latin typeface="Open Sans" charset="0"/>
              </a:rPr>
              <a:t>Smart Contracts have been proposed for a multitude of applications, ranging from simple micropayment systems and automated loans to entire decentralized </a:t>
            </a:r>
            <a:r>
              <a:rPr lang="en-US" b="0" i="0" dirty="0" err="1" smtClean="0">
                <a:solidFill>
                  <a:srgbClr val="333333"/>
                </a:solidFill>
                <a:effectLst/>
                <a:latin typeface="Open Sans" charset="0"/>
              </a:rPr>
              <a:t>organisations</a:t>
            </a:r>
            <a:r>
              <a:rPr lang="en-US" b="0" i="0" dirty="0" smtClean="0">
                <a:solidFill>
                  <a:srgbClr val="333333"/>
                </a:solidFill>
                <a:effectLst/>
                <a:latin typeface="Open Sans" charset="0"/>
              </a:rPr>
              <a:t>. Here is a snippet of a popular smart contract on Ethereum:</a:t>
            </a:r>
          </a:p>
          <a:p>
            <a:pPr algn="l"/>
            <a:r>
              <a:rPr lang="en-US" b="0" i="0" dirty="0" smtClean="0">
                <a:solidFill>
                  <a:srgbClr val="333333"/>
                </a:solidFill>
                <a:effectLst/>
                <a:latin typeface="Open Sans" charset="0"/>
              </a:rPr>
              <a:t>The contract is written in Solidity, a </a:t>
            </a:r>
            <a:r>
              <a:rPr lang="en-US" b="0" i="0" dirty="0" err="1" smtClean="0">
                <a:solidFill>
                  <a:srgbClr val="333333"/>
                </a:solidFill>
                <a:effectLst/>
                <a:latin typeface="Open Sans" charset="0"/>
              </a:rPr>
              <a:t>javascript</a:t>
            </a:r>
            <a:r>
              <a:rPr lang="en-US" b="0" i="0" dirty="0" smtClean="0">
                <a:solidFill>
                  <a:srgbClr val="333333"/>
                </a:solidFill>
                <a:effectLst/>
                <a:latin typeface="Open Sans" charset="0"/>
              </a:rPr>
              <a:t>-like language, and this snippet here implements a withdrawal function for investors in this particular contract. As we can see, there is a payout,</a:t>
            </a:r>
            <a:r>
              <a:rPr lang="en-US" b="0" i="0" baseline="0" dirty="0" smtClean="0">
                <a:solidFill>
                  <a:srgbClr val="333333"/>
                </a:solidFill>
                <a:effectLst/>
                <a:latin typeface="Open Sans" charset="0"/>
              </a:rPr>
              <a:t> a </a:t>
            </a:r>
            <a:r>
              <a:rPr lang="en-US" b="0" i="0" dirty="0" smtClean="0">
                <a:solidFill>
                  <a:srgbClr val="333333"/>
                </a:solidFill>
                <a:effectLst/>
                <a:latin typeface="Open Sans" charset="0"/>
              </a:rPr>
              <a:t>global balance being updated as well as an array of local balances</a:t>
            </a:r>
            <a:r>
              <a:rPr lang="en-US" b="0" i="0" baseline="0" dirty="0" smtClean="0">
                <a:solidFill>
                  <a:srgbClr val="333333"/>
                </a:solidFill>
                <a:effectLst/>
                <a:latin typeface="Open Sans" charset="0"/>
              </a:rPr>
              <a:t> in</a:t>
            </a:r>
            <a:r>
              <a:rPr lang="en-US" b="0" i="0" dirty="0" smtClean="0">
                <a:solidFill>
                  <a:srgbClr val="333333"/>
                </a:solidFill>
                <a:effectLst/>
                <a:latin typeface="Open Sans" charset="0"/>
              </a:rPr>
              <a:t> Ether - the currency in Ethereum - to the person making the call. Deceptively simple to understand and implement, this piece of code is then compiled into a stack-based bytecode that is executed and verified by the nodes on the Ethereum network.</a:t>
            </a:r>
          </a:p>
          <a:p>
            <a:pPr algn="l"/>
            <a:r>
              <a:rPr lang="en-US" b="0" i="0" dirty="0" smtClean="0">
                <a:solidFill>
                  <a:srgbClr val="333333"/>
                </a:solidFill>
                <a:effectLst/>
                <a:latin typeface="Open Sans" charset="0"/>
              </a:rPr>
              <a:t>Unlike traditional systems, smart contracts are open to attack when operating on a public - </a:t>
            </a:r>
            <a:r>
              <a:rPr lang="en-US" b="0" i="0" dirty="0" err="1" smtClean="0">
                <a:solidFill>
                  <a:srgbClr val="333333"/>
                </a:solidFill>
                <a:effectLst/>
                <a:latin typeface="Open Sans" charset="0"/>
              </a:rPr>
              <a:t>permissionless</a:t>
            </a:r>
            <a:r>
              <a:rPr lang="en-US" b="0" i="0" dirty="0" smtClean="0">
                <a:solidFill>
                  <a:srgbClr val="333333"/>
                </a:solidFill>
                <a:effectLst/>
                <a:latin typeface="Open Sans" charset="0"/>
              </a:rPr>
              <a:t> - network, where anonymous adversaries may attempt to exploit their operation. Smart Contracts like this one can come to hold and transact large amounts of capital in their operating life, providing ample financial incentive. This is not accounting for the possibility of bugs in contract code that can lock away any amount of this capital forever irreversibly and irretrievably. In fact, this snippet of code belongs to a popular contract called </a:t>
            </a:r>
            <a:r>
              <a:rPr lang="en-US" b="0" i="0" dirty="0" err="1" smtClean="0">
                <a:solidFill>
                  <a:srgbClr val="333333"/>
                </a:solidFill>
                <a:effectLst/>
                <a:latin typeface="Open Sans" charset="0"/>
              </a:rPr>
              <a:t>TheDAO</a:t>
            </a:r>
            <a:r>
              <a:rPr lang="en-US" b="0" i="0" dirty="0" smtClean="0">
                <a:solidFill>
                  <a:srgbClr val="333333"/>
                </a:solidFill>
                <a:effectLst/>
                <a:latin typeface="Open Sans" charset="0"/>
              </a:rPr>
              <a:t>, a decentralized venture capital fund that was launched in May this year with a </a:t>
            </a:r>
            <a:r>
              <a:rPr lang="en-US" b="0" i="0" dirty="0" err="1" smtClean="0">
                <a:solidFill>
                  <a:srgbClr val="333333"/>
                </a:solidFill>
                <a:effectLst/>
                <a:latin typeface="Open Sans" charset="0"/>
              </a:rPr>
              <a:t>corwdfunding</a:t>
            </a:r>
            <a:r>
              <a:rPr lang="en-US" b="0" i="0" dirty="0" smtClean="0">
                <a:solidFill>
                  <a:srgbClr val="333333"/>
                </a:solidFill>
                <a:effectLst/>
                <a:latin typeface="Open Sans" charset="0"/>
              </a:rPr>
              <a:t> campaign that turned out to be the largest in history, amassing over a hundred and sixty million USD in capital from over 11000 investors, nearly 14% of all Ether tokens issued. Early June this year, a recursive splitting bug - which we will </a:t>
            </a:r>
            <a:r>
              <a:rPr lang="en-US" b="0" i="0" dirty="0" err="1" smtClean="0">
                <a:solidFill>
                  <a:srgbClr val="333333"/>
                </a:solidFill>
                <a:effectLst/>
                <a:latin typeface="Open Sans" charset="0"/>
              </a:rPr>
              <a:t>analyse</a:t>
            </a:r>
            <a:r>
              <a:rPr lang="en-US" b="0" i="0" dirty="0" smtClean="0">
                <a:solidFill>
                  <a:srgbClr val="333333"/>
                </a:solidFill>
                <a:effectLst/>
                <a:latin typeface="Open Sans" charset="0"/>
              </a:rPr>
              <a:t> in detail later - was exploited that allowed attackers to drain over a third of this money - $50 million USD at the time - from the contract.</a:t>
            </a:r>
          </a:p>
          <a:p>
            <a:pPr algn="l"/>
            <a:r>
              <a:rPr lang="en-US" b="0" i="1" dirty="0" smtClean="0">
                <a:solidFill>
                  <a:srgbClr val="333333"/>
                </a:solidFill>
                <a:effectLst/>
                <a:latin typeface="Open Sans" charset="0"/>
              </a:rPr>
              <a:t>Talk about upcoming </a:t>
            </a:r>
            <a:r>
              <a:rPr lang="en-US" b="0" i="1" dirty="0" err="1" smtClean="0">
                <a:solidFill>
                  <a:srgbClr val="333333"/>
                </a:solidFill>
                <a:effectLst/>
                <a:latin typeface="Open Sans" charset="0"/>
              </a:rPr>
              <a:t>ethereum</a:t>
            </a:r>
            <a:r>
              <a:rPr lang="en-US" b="0" i="1" dirty="0" smtClean="0">
                <a:solidFill>
                  <a:srgbClr val="333333"/>
                </a:solidFill>
                <a:effectLst/>
                <a:latin typeface="Open Sans" charset="0"/>
              </a:rPr>
              <a:t> hard fork due to GAS manipulation?</a:t>
            </a:r>
            <a:endParaRPr lang="en-US" b="0" i="0" dirty="0" smtClean="0">
              <a:solidFill>
                <a:srgbClr val="333333"/>
              </a:solidFill>
              <a:effectLst/>
              <a:latin typeface="Open Sans" charset="0"/>
            </a:endParaRPr>
          </a:p>
          <a:p>
            <a:pPr algn="l"/>
            <a:r>
              <a:rPr lang="en-US" b="0" i="0" dirty="0" smtClean="0">
                <a:solidFill>
                  <a:srgbClr val="333333"/>
                </a:solidFill>
                <a:effectLst/>
                <a:latin typeface="Open Sans" charset="0"/>
              </a:rPr>
              <a:t>In this presentation, we will be introducing several new classes of security bugs in Smart Contracts, </a:t>
            </a:r>
            <a:r>
              <a:rPr lang="en-US" b="0" i="0" dirty="0" err="1" smtClean="0">
                <a:solidFill>
                  <a:srgbClr val="333333"/>
                </a:solidFill>
                <a:effectLst/>
                <a:latin typeface="Open Sans" charset="0"/>
              </a:rPr>
              <a:t>analysing</a:t>
            </a:r>
            <a:r>
              <a:rPr lang="en-US" b="0" i="0" dirty="0" smtClean="0">
                <a:solidFill>
                  <a:srgbClr val="333333"/>
                </a:solidFill>
                <a:effectLst/>
                <a:latin typeface="Open Sans" charset="0"/>
              </a:rPr>
              <a:t> them on the public blockchain, and how automated detection and improved design can help counter this threat. If we can understand the fundamental flaws in thinking that leads to these bugs, we can arrive at a better model for placing smart contracts on decentralized networks.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5C4C2E-A4AE-534E-947C-647AFDE9F8E3}" type="slidenum">
              <a:rPr lang="en-US" smtClean="0"/>
              <a:t>3</a:t>
            </a:fld>
            <a:endParaRPr lang="en-US"/>
          </a:p>
        </p:txBody>
      </p:sp>
    </p:spTree>
    <p:extLst>
      <p:ext uri="{BB962C8B-B14F-4D97-AF65-F5344CB8AC3E}">
        <p14:creationId xmlns:p14="http://schemas.microsoft.com/office/powerpoint/2010/main" val="213984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4</a:t>
            </a:fld>
            <a:endParaRPr lang="en-US"/>
          </a:p>
        </p:txBody>
      </p:sp>
    </p:spTree>
    <p:extLst>
      <p:ext uri="{BB962C8B-B14F-4D97-AF65-F5344CB8AC3E}">
        <p14:creationId xmlns:p14="http://schemas.microsoft.com/office/powerpoint/2010/main" val="381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6</a:t>
            </a:fld>
            <a:endParaRPr lang="en-US"/>
          </a:p>
        </p:txBody>
      </p:sp>
    </p:spTree>
    <p:extLst>
      <p:ext uri="{BB962C8B-B14F-4D97-AF65-F5344CB8AC3E}">
        <p14:creationId xmlns:p14="http://schemas.microsoft.com/office/powerpoint/2010/main" val="8691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introduce </a:t>
            </a:r>
            <a:r>
              <a:rPr lang="en-US" sz="1200" b="0" i="0" kern="1200" dirty="0" err="1" smtClean="0">
                <a:solidFill>
                  <a:schemeClr val="tx1"/>
                </a:solidFill>
                <a:effectLst/>
                <a:latin typeface="+mn-lt"/>
                <a:ea typeface="+mn-ea"/>
                <a:cs typeface="+mn-cs"/>
              </a:rPr>
              <a:t>Oyente</a:t>
            </a:r>
            <a:r>
              <a:rPr lang="en-US" sz="1200" b="0" i="0" kern="1200" dirty="0" smtClean="0">
                <a:solidFill>
                  <a:schemeClr val="tx1"/>
                </a:solidFill>
                <a:effectLst/>
                <a:latin typeface="+mn-lt"/>
                <a:ea typeface="+mn-ea"/>
                <a:cs typeface="+mn-cs"/>
              </a:rPr>
              <a:t>, a smart contract </a:t>
            </a:r>
            <a:r>
              <a:rPr lang="en-US" sz="1200" b="0" i="0" kern="1200" dirty="0" err="1" smtClean="0">
                <a:solidFill>
                  <a:schemeClr val="tx1"/>
                </a:solidFill>
                <a:effectLst/>
                <a:latin typeface="+mn-lt"/>
                <a:ea typeface="+mn-ea"/>
                <a:cs typeface="+mn-cs"/>
              </a:rPr>
              <a:t>analyer</a:t>
            </a:r>
            <a:r>
              <a:rPr lang="en-US" sz="1200" b="0" i="0" kern="1200" dirty="0" smtClean="0">
                <a:solidFill>
                  <a:schemeClr val="tx1"/>
                </a:solidFill>
                <a:effectLst/>
                <a:latin typeface="+mn-lt"/>
                <a:ea typeface="+mn-ea"/>
                <a:cs typeface="+mn-cs"/>
              </a:rPr>
              <a:t> that is capable of detecting the bugs being discussed today, with a false positive rate less than 7%. The code has been open sourced, and is available for easy download and evaluation at this link.</a:t>
            </a:r>
          </a:p>
          <a:p>
            <a:r>
              <a:rPr lang="en-US" sz="1200" b="0" i="0" kern="1200" dirty="0" smtClean="0">
                <a:solidFill>
                  <a:schemeClr val="tx1"/>
                </a:solidFill>
                <a:effectLst/>
                <a:latin typeface="+mn-lt"/>
                <a:ea typeface="+mn-ea"/>
                <a:cs typeface="+mn-cs"/>
              </a:rPr>
              <a:t>We also introduce </a:t>
            </a:r>
            <a:r>
              <a:rPr lang="en-US" sz="1200" b="0" i="0" kern="1200" dirty="0" err="1" smtClean="0">
                <a:solidFill>
                  <a:schemeClr val="tx1"/>
                </a:solidFill>
                <a:effectLst/>
                <a:latin typeface="+mn-lt"/>
                <a:ea typeface="+mn-ea"/>
                <a:cs typeface="+mn-cs"/>
              </a:rPr>
              <a:t>Etherlite</a:t>
            </a:r>
            <a:r>
              <a:rPr lang="en-US" sz="1200" b="0" i="0" kern="1200" dirty="0" smtClean="0">
                <a:solidFill>
                  <a:schemeClr val="tx1"/>
                </a:solidFill>
                <a:effectLst/>
                <a:latin typeface="+mn-lt"/>
                <a:ea typeface="+mn-ea"/>
                <a:cs typeface="+mn-cs"/>
              </a:rPr>
              <a:t>, an improved version of Ethereum that patches these issues without needing to modify existing contract code.</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7</a:t>
            </a:fld>
            <a:endParaRPr lang="en-US"/>
          </a:p>
        </p:txBody>
      </p:sp>
    </p:spTree>
    <p:extLst>
      <p:ext uri="{BB962C8B-B14F-4D97-AF65-F5344CB8AC3E}">
        <p14:creationId xmlns:p14="http://schemas.microsoft.com/office/powerpoint/2010/main" val="135342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Why are these problems prevalent?</a:t>
            </a:r>
          </a:p>
          <a:p>
            <a:r>
              <a:rPr lang="en-US" sz="1200" b="0" i="0" kern="1200" dirty="0" smtClean="0">
                <a:solidFill>
                  <a:schemeClr val="tx1"/>
                </a:solidFill>
                <a:effectLst/>
                <a:latin typeface="+mn-lt"/>
                <a:ea typeface="+mn-ea"/>
                <a:cs typeface="+mn-cs"/>
              </a:rPr>
              <a:t>We believe that these flaws arise in practice due to a semantic gap - a mismatch in the rational expectations made by the architects of smart contracts and the reality of executing code on a decentralized network.</a:t>
            </a:r>
          </a:p>
          <a:p>
            <a:r>
              <a:rPr lang="en-US" sz="1200" b="0" i="0" kern="1200" dirty="0" smtClean="0">
                <a:solidFill>
                  <a:schemeClr val="tx1"/>
                </a:solidFill>
                <a:effectLst/>
                <a:latin typeface="+mn-lt"/>
                <a:ea typeface="+mn-ea"/>
                <a:cs typeface="+mn-cs"/>
              </a:rPr>
              <a:t>Moreover, the amount of abstraction provided by the high-level languages these contracts are written in -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and python equivalents, for Ethereum - lead to a false sense of security, where underlying operations and security flaws are obfuscated and often poorly understood.</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9</a:t>
            </a:fld>
            <a:endParaRPr lang="en-US"/>
          </a:p>
        </p:txBody>
      </p:sp>
    </p:spTree>
    <p:extLst>
      <p:ext uri="{BB962C8B-B14F-4D97-AF65-F5344CB8AC3E}">
        <p14:creationId xmlns:p14="http://schemas.microsoft.com/office/powerpoint/2010/main" val="48542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 us consider an example to illustrate the danger of </a:t>
            </a:r>
            <a:r>
              <a:rPr lang="en-US" sz="1200" b="0" i="0" kern="1200" dirty="0" err="1" smtClean="0">
                <a:solidFill>
                  <a:schemeClr val="tx1"/>
                </a:solidFill>
                <a:effectLst/>
                <a:latin typeface="+mn-lt"/>
                <a:ea typeface="+mn-ea"/>
                <a:cs typeface="+mn-cs"/>
              </a:rPr>
              <a:t>abstracton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Solidity provides users access to a timestamp from within the contract through the now variable. A sample contract that stores a particular timeout of 4 weeks is shown. The syntax is rather easy to read and implement. The now variable is an alias for </a:t>
            </a:r>
            <a:r>
              <a:rPr lang="en-US" sz="1200" b="0" i="0" kern="1200" dirty="0" err="1" smtClean="0">
                <a:solidFill>
                  <a:schemeClr val="tx1"/>
                </a:solidFill>
                <a:effectLst/>
                <a:latin typeface="+mn-lt"/>
                <a:ea typeface="+mn-ea"/>
                <a:cs typeface="+mn-cs"/>
              </a:rPr>
              <a:t>block.timestamp</a:t>
            </a:r>
            <a:r>
              <a:rPr lang="en-US" sz="1200" b="0" i="0" kern="1200" dirty="0" smtClean="0">
                <a:solidFill>
                  <a:schemeClr val="tx1"/>
                </a:solidFill>
                <a:effectLst/>
                <a:latin typeface="+mn-lt"/>
                <a:ea typeface="+mn-ea"/>
                <a:cs typeface="+mn-cs"/>
              </a:rPr>
              <a:t>, which represents the timestamp of the current block. This has led to contracts such as </a:t>
            </a:r>
            <a:r>
              <a:rPr lang="en-US" sz="1200" b="0" i="0" kern="1200" dirty="0" err="1" smtClean="0">
                <a:solidFill>
                  <a:schemeClr val="tx1"/>
                </a:solidFill>
                <a:effectLst/>
                <a:latin typeface="+mn-lt"/>
                <a:ea typeface="+mn-ea"/>
                <a:cs typeface="+mn-cs"/>
              </a:rPr>
              <a:t>theRun</a:t>
            </a:r>
            <a:r>
              <a:rPr lang="en-US" sz="1200" b="0" i="0" kern="1200" dirty="0" smtClean="0">
                <a:solidFill>
                  <a:schemeClr val="tx1"/>
                </a:solidFill>
                <a:effectLst/>
                <a:latin typeface="+mn-lt"/>
                <a:ea typeface="+mn-ea"/>
                <a:cs typeface="+mn-cs"/>
              </a:rPr>
              <a:t>, which implements a payout controlled by a </a:t>
            </a:r>
            <a:r>
              <a:rPr lang="en-US" sz="1200" b="0" i="0" kern="1200" dirty="0" err="1" smtClean="0">
                <a:solidFill>
                  <a:schemeClr val="tx1"/>
                </a:solidFill>
                <a:effectLst/>
                <a:latin typeface="+mn-lt"/>
                <a:ea typeface="+mn-ea"/>
                <a:cs typeface="+mn-cs"/>
              </a:rPr>
              <a:t>psuedo</a:t>
            </a:r>
            <a:r>
              <a:rPr lang="en-US" sz="1200" b="0" i="0" kern="1200" dirty="0" smtClean="0">
                <a:solidFill>
                  <a:schemeClr val="tx1"/>
                </a:solidFill>
                <a:effectLst/>
                <a:latin typeface="+mn-lt"/>
                <a:ea typeface="+mn-ea"/>
                <a:cs typeface="+mn-cs"/>
              </a:rPr>
              <a:t> random number generator, the code for which is shown.</a:t>
            </a:r>
          </a:p>
          <a:p>
            <a:r>
              <a:rPr lang="en-US" sz="1200" b="0" i="0" kern="1200" dirty="0" smtClean="0">
                <a:solidFill>
                  <a:schemeClr val="tx1"/>
                </a:solidFill>
                <a:effectLst/>
                <a:latin typeface="+mn-lt"/>
                <a:ea typeface="+mn-ea"/>
                <a:cs typeface="+mn-cs"/>
              </a:rPr>
              <a:t>The function random uses the block timestamp as a salt, which is not uncommon in a traditional program. However, there is no global timestamp in the decentralized network, and the rules governing the assignment of a block timestamp only serve to provide an approximation.</a:t>
            </a:r>
          </a:p>
          <a:p>
            <a:r>
              <a:rPr lang="en-US" sz="1200" b="0" i="0" kern="1200" dirty="0" smtClean="0">
                <a:solidFill>
                  <a:schemeClr val="tx1"/>
                </a:solidFill>
                <a:effectLst/>
                <a:latin typeface="+mn-lt"/>
                <a:ea typeface="+mn-ea"/>
                <a:cs typeface="+mn-cs"/>
              </a:rPr>
              <a:t>This leaves the timestamp - and by extension, any contracts using it - open to manipulation by the miners. In reality, the timestamp can be changed by as much as 900 seconds by a miner, which allows him/her to manipulate the output of the contract to an advantage.</a:t>
            </a:r>
          </a:p>
          <a:p>
            <a:r>
              <a:rPr lang="en-US" sz="1200" b="0" i="0" kern="1200" dirty="0" smtClean="0">
                <a:solidFill>
                  <a:schemeClr val="tx1"/>
                </a:solidFill>
                <a:effectLst/>
                <a:latin typeface="+mn-lt"/>
                <a:ea typeface="+mn-ea"/>
                <a:cs typeface="+mn-cs"/>
              </a:rPr>
              <a:t>This introduces what we've come to call timestamp dependence, which is one of the classes of bugs detected by </a:t>
            </a:r>
            <a:r>
              <a:rPr lang="en-US" sz="1200" b="0" i="0" kern="1200" dirty="0" err="1" smtClean="0">
                <a:solidFill>
                  <a:schemeClr val="tx1"/>
                </a:solidFill>
                <a:effectLst/>
                <a:latin typeface="+mn-lt"/>
                <a:ea typeface="+mn-ea"/>
                <a:cs typeface="+mn-cs"/>
              </a:rPr>
              <a:t>Oyente</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10</a:t>
            </a:fld>
            <a:endParaRPr lang="en-US"/>
          </a:p>
        </p:txBody>
      </p:sp>
    </p:spTree>
    <p:extLst>
      <p:ext uri="{BB962C8B-B14F-4D97-AF65-F5344CB8AC3E}">
        <p14:creationId xmlns:p14="http://schemas.microsoft.com/office/powerpoint/2010/main" val="167878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let us look at an example of how a semantic gap can be problematic.</a:t>
            </a:r>
          </a:p>
          <a:p>
            <a:r>
              <a:rPr lang="en-US" sz="1200" b="0" i="0" kern="1200" dirty="0" smtClean="0">
                <a:solidFill>
                  <a:schemeClr val="tx1"/>
                </a:solidFill>
                <a:effectLst/>
                <a:latin typeface="+mn-lt"/>
                <a:ea typeface="+mn-ea"/>
                <a:cs typeface="+mn-cs"/>
              </a:rPr>
              <a:t>The contract </a:t>
            </a:r>
            <a:r>
              <a:rPr lang="en-US" sz="1200" b="0" i="0" kern="1200" dirty="0" err="1" smtClean="0">
                <a:solidFill>
                  <a:schemeClr val="tx1"/>
                </a:solidFill>
                <a:effectLst/>
                <a:latin typeface="+mn-lt"/>
                <a:ea typeface="+mn-ea"/>
                <a:cs typeface="+mn-cs"/>
              </a:rPr>
              <a:t>MarketPlace</a:t>
            </a:r>
            <a:r>
              <a:rPr lang="en-US" sz="1200" b="0" i="0" kern="1200" dirty="0" smtClean="0">
                <a:solidFill>
                  <a:schemeClr val="tx1"/>
                </a:solidFill>
                <a:effectLst/>
                <a:latin typeface="+mn-lt"/>
                <a:ea typeface="+mn-ea"/>
                <a:cs typeface="+mn-cs"/>
              </a:rPr>
              <a:t> implements a decentralized marketplace. An owner can deploy the contract to sell stocks in an asset, which performs two primary functions - A user can buy any number of available units of stock, and the owner can update the unit price at any time.</a:t>
            </a:r>
          </a:p>
          <a:p>
            <a:r>
              <a:rPr lang="en-US" sz="1200" b="0" i="0" kern="1200" dirty="0" smtClean="0">
                <a:solidFill>
                  <a:schemeClr val="tx1"/>
                </a:solidFill>
                <a:effectLst/>
                <a:latin typeface="+mn-lt"/>
                <a:ea typeface="+mn-ea"/>
                <a:cs typeface="+mn-cs"/>
              </a:rPr>
              <a:t>In a centralized execution environment such as a web server, there is a a rational expectation that calls are atomic, which is commonly the case when they are completed and served on the order of milliseconds.</a:t>
            </a:r>
          </a:p>
          <a:p>
            <a:r>
              <a:rPr lang="en-US" sz="1200" b="0" i="0" kern="1200" dirty="0" smtClean="0">
                <a:solidFill>
                  <a:schemeClr val="tx1"/>
                </a:solidFill>
                <a:effectLst/>
                <a:latin typeface="+mn-lt"/>
                <a:ea typeface="+mn-ea"/>
                <a:cs typeface="+mn-cs"/>
              </a:rPr>
              <a:t>On Ethereum, each contract call is a transaction that updates the state of the contract, and many transactions are bundled together to form a block that enforces a state transition on the blockchain. Let us consider how two such transactions would occur - </a:t>
            </a:r>
          </a:p>
          <a:p>
            <a:r>
              <a:rPr lang="en-US" sz="1200" b="0" i="0" kern="1200" dirty="0" smtClean="0">
                <a:solidFill>
                  <a:schemeClr val="tx1"/>
                </a:solidFill>
                <a:effectLst/>
                <a:latin typeface="+mn-lt"/>
                <a:ea typeface="+mn-ea"/>
                <a:cs typeface="+mn-cs"/>
              </a:rPr>
              <a:t>User A sends a call T1 to buy a 100 units of stock at $1, which is the current value as per the last block.</a:t>
            </a:r>
          </a:p>
          <a:p>
            <a:r>
              <a:rPr lang="en-US" sz="1200" b="0" i="0" kern="1200" dirty="0" smtClean="0">
                <a:solidFill>
                  <a:schemeClr val="tx1"/>
                </a:solidFill>
                <a:effectLst/>
                <a:latin typeface="+mn-lt"/>
                <a:ea typeface="+mn-ea"/>
                <a:cs typeface="+mn-cs"/>
              </a:rPr>
              <a:t>User B - the owner - send a call to </a:t>
            </a:r>
            <a:r>
              <a:rPr lang="en-US" sz="1200" b="0" i="0" kern="1200" dirty="0" err="1" smtClean="0">
                <a:solidFill>
                  <a:schemeClr val="tx1"/>
                </a:solidFill>
                <a:effectLst/>
                <a:latin typeface="+mn-lt"/>
                <a:ea typeface="+mn-ea"/>
                <a:cs typeface="+mn-cs"/>
              </a:rPr>
              <a:t>UpdatePrice</a:t>
            </a:r>
            <a:r>
              <a:rPr lang="en-US" sz="1200" b="0" i="0" kern="1200" dirty="0" smtClean="0">
                <a:solidFill>
                  <a:schemeClr val="tx1"/>
                </a:solidFill>
                <a:effectLst/>
                <a:latin typeface="+mn-lt"/>
                <a:ea typeface="+mn-ea"/>
                <a:cs typeface="+mn-cs"/>
              </a:rPr>
              <a:t> to update the current price to 0.01 cents, with or without the knowledge of A's transaction.</a:t>
            </a:r>
          </a:p>
          <a:p>
            <a:r>
              <a:rPr lang="en-US" sz="1200" b="0" i="0" kern="1200" dirty="0" smtClean="0">
                <a:solidFill>
                  <a:schemeClr val="tx1"/>
                </a:solidFill>
                <a:effectLst/>
                <a:latin typeface="+mn-lt"/>
                <a:ea typeface="+mn-ea"/>
                <a:cs typeface="+mn-cs"/>
              </a:rPr>
              <a:t>A block is compiled by a miner once a sufficient number of transactions have been posted, which includes both A and B's transactions. Once the block is mined, their transactions can be considered processed, and the ownership of stock is transferred and the current price updated.</a:t>
            </a:r>
          </a:p>
          <a:p>
            <a:r>
              <a:rPr lang="en-US" sz="1200" b="0" i="0" kern="1200" dirty="0" smtClean="0">
                <a:solidFill>
                  <a:schemeClr val="tx1"/>
                </a:solidFill>
                <a:effectLst/>
                <a:latin typeface="+mn-lt"/>
                <a:ea typeface="+mn-ea"/>
                <a:cs typeface="+mn-cs"/>
              </a:rPr>
              <a:t>We can see how this is problematic. Even if B's transaction was posted after A's, there is a non-zero probability - even in a fair network - that it will be processed first. This means that a malicious owner can update the price to his advantage </a:t>
            </a:r>
            <a:r>
              <a:rPr lang="en-US" sz="1200" b="1" i="0"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observing a buy order.</a:t>
            </a:r>
          </a:p>
          <a:p>
            <a:r>
              <a:rPr lang="en-US" sz="1200" b="0" i="0" kern="1200" dirty="0" smtClean="0">
                <a:solidFill>
                  <a:schemeClr val="tx1"/>
                </a:solidFill>
                <a:effectLst/>
                <a:latin typeface="+mn-lt"/>
                <a:ea typeface="+mn-ea"/>
                <a:cs typeface="+mn-cs"/>
              </a:rPr>
              <a:t>It is understandable that a developer unfamiliar with the dynamics of contract execution misses this vulnerability, which we've come to call </a:t>
            </a:r>
            <a:r>
              <a:rPr lang="en-US" sz="1200" b="1" i="0" kern="1200" dirty="0" smtClean="0">
                <a:solidFill>
                  <a:schemeClr val="tx1"/>
                </a:solidFill>
                <a:effectLst/>
                <a:latin typeface="+mn-lt"/>
                <a:ea typeface="+mn-ea"/>
                <a:cs typeface="+mn-cs"/>
              </a:rPr>
              <a:t>Transaction Ordering Dependence (TOD)</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65C4C2E-A4AE-534E-947C-647AFDE9F8E3}" type="slidenum">
              <a:rPr lang="en-US" smtClean="0"/>
              <a:t>11</a:t>
            </a:fld>
            <a:endParaRPr lang="en-US"/>
          </a:p>
        </p:txBody>
      </p:sp>
    </p:spTree>
    <p:extLst>
      <p:ext uri="{BB962C8B-B14F-4D97-AF65-F5344CB8AC3E}">
        <p14:creationId xmlns:p14="http://schemas.microsoft.com/office/powerpoint/2010/main" val="109080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528D6C-14C1-244C-A682-3D402F3C045E}"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668755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528D6C-14C1-244C-A682-3D402F3C045E}"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177885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528D6C-14C1-244C-A682-3D402F3C045E}"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1475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528D6C-14C1-244C-A682-3D402F3C045E}"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58291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28D6C-14C1-244C-A682-3D402F3C045E}" type="datetimeFigureOut">
              <a:rPr lang="en-US" smtClean="0"/>
              <a:t>10/14/16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59592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528D6C-14C1-244C-A682-3D402F3C045E}"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200341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528D6C-14C1-244C-A682-3D402F3C045E}" type="datetimeFigureOut">
              <a:rPr lang="en-US" smtClean="0"/>
              <a:t>10/14/16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98380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528D6C-14C1-244C-A682-3D402F3C045E}" type="datetimeFigureOut">
              <a:rPr lang="en-US" smtClean="0"/>
              <a:t>10/14/16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130753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28D6C-14C1-244C-A682-3D402F3C045E}" type="datetimeFigureOut">
              <a:rPr lang="en-US" smtClean="0"/>
              <a:t>10/14/16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49197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28D6C-14C1-244C-A682-3D402F3C045E}"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885818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28D6C-14C1-244C-A682-3D402F3C045E}" type="datetimeFigureOut">
              <a:rPr lang="en-US" smtClean="0"/>
              <a:t>10/14/16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FD484-0D75-E24E-BE14-B094A1BB2FF2}" type="slidenum">
              <a:rPr lang="en-US" smtClean="0"/>
              <a:t>‹#›</a:t>
            </a:fld>
            <a:endParaRPr lang="en-US"/>
          </a:p>
        </p:txBody>
      </p:sp>
    </p:spTree>
    <p:extLst>
      <p:ext uri="{BB962C8B-B14F-4D97-AF65-F5344CB8AC3E}">
        <p14:creationId xmlns:p14="http://schemas.microsoft.com/office/powerpoint/2010/main" val="16013591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214813"/>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28D6C-14C1-244C-A682-3D402F3C045E}" type="datetimeFigureOut">
              <a:rPr lang="en-US" smtClean="0"/>
              <a:t>10/14/16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FD484-0D75-E24E-BE14-B094A1BB2FF2}" type="slidenum">
              <a:rPr lang="en-US" smtClean="0"/>
              <a:t>‹#›</a:t>
            </a:fld>
            <a:endParaRPr lang="en-US"/>
          </a:p>
        </p:txBody>
      </p:sp>
      <p:pic>
        <p:nvPicPr>
          <p:cNvPr id="8" name="Picture 7"/>
          <p:cNvPicPr>
            <a:picLocks noChangeAspect="1"/>
          </p:cNvPicPr>
          <p:nvPr userDrawn="1"/>
        </p:nvPicPr>
        <p:blipFill rotWithShape="1">
          <a:blip r:embed="rId13">
            <a:extLst>
              <a:ext uri="{28A0092B-C50C-407E-A947-70E740481C1C}">
                <a14:useLocalDpi xmlns:a14="http://schemas.microsoft.com/office/drawing/2010/main" val="0"/>
              </a:ext>
            </a:extLst>
          </a:blip>
          <a:srcRect t="85016"/>
          <a:stretch/>
        </p:blipFill>
        <p:spPr>
          <a:xfrm>
            <a:off x="0" y="6176962"/>
            <a:ext cx="12174391" cy="681037"/>
          </a:xfrm>
          <a:prstGeom prst="rect">
            <a:avLst/>
          </a:prstGeom>
        </p:spPr>
      </p:pic>
    </p:spTree>
    <p:extLst>
      <p:ext uri="{BB962C8B-B14F-4D97-AF65-F5344CB8AC3E}">
        <p14:creationId xmlns:p14="http://schemas.microsoft.com/office/powerpoint/2010/main" val="151427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Fontin Sans Small Caps" charset="0"/>
          <a:ea typeface="Fontin Sans Small Caps" charset="0"/>
          <a:cs typeface="Fontin Sans Small Cap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legreya" charset="0"/>
          <a:ea typeface="Alegreya" charset="0"/>
          <a:cs typeface="Alegrey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legreya" charset="0"/>
          <a:ea typeface="Alegreya" charset="0"/>
          <a:cs typeface="Alegrey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legreya" charset="0"/>
          <a:ea typeface="Alegreya" charset="0"/>
          <a:cs typeface="Alegrey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legreya" charset="0"/>
          <a:ea typeface="Alegreya" charset="0"/>
          <a:cs typeface="Alegrey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legreya" charset="0"/>
          <a:ea typeface="Alegreya" charset="0"/>
          <a:cs typeface="Alegrey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8.jpeg"/><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8.jpeg"/><Relationship Id="rId7" Type="http://schemas.openxmlformats.org/officeDocument/2006/relationships/image" Target="../media/image16.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8.jpeg"/><Relationship Id="rId7" Type="http://schemas.openxmlformats.org/officeDocument/2006/relationships/image" Target="../media/image17.pn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9" Type="http://schemas.openxmlformats.org/officeDocument/2006/relationships/image" Target="../media/image27.wmf"/><Relationship Id="rId20" Type="http://schemas.openxmlformats.org/officeDocument/2006/relationships/image" Target="../media/image32.wmf"/><Relationship Id="rId21" Type="http://schemas.openxmlformats.org/officeDocument/2006/relationships/oleObject" Target="../embeddings/oleObject10.bin"/><Relationship Id="rId22" Type="http://schemas.openxmlformats.org/officeDocument/2006/relationships/image" Target="../media/image33.wmf"/><Relationship Id="rId23" Type="http://schemas.openxmlformats.org/officeDocument/2006/relationships/oleObject" Target="../embeddings/oleObject11.bin"/><Relationship Id="rId10" Type="http://schemas.openxmlformats.org/officeDocument/2006/relationships/oleObject" Target="../embeddings/oleObject4.bin"/><Relationship Id="rId11" Type="http://schemas.openxmlformats.org/officeDocument/2006/relationships/oleObject" Target="../embeddings/oleObject5.bin"/><Relationship Id="rId12" Type="http://schemas.openxmlformats.org/officeDocument/2006/relationships/image" Target="../media/image28.wmf"/><Relationship Id="rId13" Type="http://schemas.openxmlformats.org/officeDocument/2006/relationships/oleObject" Target="../embeddings/oleObject6.bin"/><Relationship Id="rId14" Type="http://schemas.openxmlformats.org/officeDocument/2006/relationships/image" Target="../media/image29.wmf"/><Relationship Id="rId15" Type="http://schemas.openxmlformats.org/officeDocument/2006/relationships/oleObject" Target="../embeddings/oleObject7.bin"/><Relationship Id="rId16" Type="http://schemas.openxmlformats.org/officeDocument/2006/relationships/image" Target="../media/image30.wmf"/><Relationship Id="rId17" Type="http://schemas.openxmlformats.org/officeDocument/2006/relationships/oleObject" Target="../embeddings/oleObject8.bin"/><Relationship Id="rId18" Type="http://schemas.openxmlformats.org/officeDocument/2006/relationships/image" Target="../media/image31.wmf"/><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25.wmf"/><Relationship Id="rId6" Type="http://schemas.openxmlformats.org/officeDocument/2006/relationships/oleObject" Target="../embeddings/oleObject2.bin"/><Relationship Id="rId7" Type="http://schemas.openxmlformats.org/officeDocument/2006/relationships/image" Target="../media/image26.wmf"/><Relationship Id="rId8"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yente.github.io/benchmarks/" TargetMode="External"/><Relationship Id="rId3" Type="http://schemas.openxmlformats.org/officeDocument/2006/relationships/hyperlink" Target="http://github.com/ethereum/oyent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jpe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oyente.github.io/benchmark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20850"/>
          </a:xfrm>
        </p:spPr>
        <p:txBody>
          <a:bodyPr>
            <a:normAutofit/>
          </a:bodyPr>
          <a:lstStyle/>
          <a:p>
            <a:r>
              <a:rPr lang="en-US" sz="5400" dirty="0" err="1" smtClean="0"/>
              <a:t>Oyénte</a:t>
            </a:r>
            <a:r>
              <a:rPr lang="en-US" sz="5400" dirty="0" smtClean="0"/>
              <a:t>: Making Smart Contracts Smarter</a:t>
            </a:r>
            <a:endParaRPr lang="en-US" sz="5400" dirty="0"/>
          </a:p>
        </p:txBody>
      </p:sp>
      <p:sp>
        <p:nvSpPr>
          <p:cNvPr id="3" name="Subtitle 2"/>
          <p:cNvSpPr>
            <a:spLocks noGrp="1"/>
          </p:cNvSpPr>
          <p:nvPr>
            <p:ph type="subTitle" idx="1"/>
          </p:nvPr>
        </p:nvSpPr>
        <p:spPr>
          <a:xfrm>
            <a:off x="2124075" y="3271839"/>
            <a:ext cx="2647950" cy="1143000"/>
          </a:xfrm>
        </p:spPr>
        <p:txBody>
          <a:bodyPr>
            <a:normAutofit fontScale="85000" lnSpcReduction="10000"/>
          </a:bodyPr>
          <a:lstStyle/>
          <a:p>
            <a:r>
              <a:rPr lang="en-US" dirty="0" err="1" smtClean="0"/>
              <a:t>Loi</a:t>
            </a:r>
            <a:r>
              <a:rPr lang="en-US" dirty="0" smtClean="0"/>
              <a:t> </a:t>
            </a:r>
            <a:r>
              <a:rPr lang="en-US" dirty="0" err="1" smtClean="0"/>
              <a:t>Luu</a:t>
            </a:r>
            <a:endParaRPr lang="en-US" dirty="0" smtClean="0"/>
          </a:p>
          <a:p>
            <a:r>
              <a:rPr lang="en-US" dirty="0" smtClean="0"/>
              <a:t>National University of </a:t>
            </a:r>
          </a:p>
          <a:p>
            <a:r>
              <a:rPr lang="en-US" dirty="0" smtClean="0"/>
              <a:t>Singapore</a:t>
            </a:r>
            <a:endParaRPr lang="en-US" dirty="0"/>
          </a:p>
        </p:txBody>
      </p:sp>
      <p:sp>
        <p:nvSpPr>
          <p:cNvPr id="4" name="Subtitle 2"/>
          <p:cNvSpPr txBox="1">
            <a:spLocks/>
          </p:cNvSpPr>
          <p:nvPr/>
        </p:nvSpPr>
        <p:spPr>
          <a:xfrm>
            <a:off x="4772025" y="3286126"/>
            <a:ext cx="2647950" cy="1143000"/>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Alegreya" charset="0"/>
                <a:ea typeface="Alegreya" charset="0"/>
                <a:cs typeface="Alegrey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legreya" charset="0"/>
                <a:ea typeface="Alegreya" charset="0"/>
                <a:cs typeface="Alegreya"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legreya" charset="0"/>
                <a:ea typeface="Alegreya" charset="0"/>
                <a:cs typeface="Alegreya"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err="1" smtClean="0"/>
              <a:t>Duc-Hiep</a:t>
            </a:r>
            <a:r>
              <a:rPr lang="en-US" dirty="0" smtClean="0"/>
              <a:t> Chu</a:t>
            </a:r>
          </a:p>
          <a:p>
            <a:r>
              <a:rPr lang="en-US" dirty="0" smtClean="0"/>
              <a:t>National University of </a:t>
            </a:r>
          </a:p>
          <a:p>
            <a:r>
              <a:rPr lang="en-US" dirty="0" smtClean="0"/>
              <a:t>Singapore</a:t>
            </a:r>
            <a:endParaRPr lang="en-US" dirty="0"/>
          </a:p>
        </p:txBody>
      </p:sp>
      <p:sp>
        <p:nvSpPr>
          <p:cNvPr id="5" name="Subtitle 2"/>
          <p:cNvSpPr txBox="1">
            <a:spLocks/>
          </p:cNvSpPr>
          <p:nvPr/>
        </p:nvSpPr>
        <p:spPr>
          <a:xfrm>
            <a:off x="7419975" y="3271839"/>
            <a:ext cx="2647950" cy="1143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Alegreya" charset="0"/>
                <a:ea typeface="Alegreya" charset="0"/>
                <a:cs typeface="Alegrey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legreya" charset="0"/>
                <a:ea typeface="Alegreya" charset="0"/>
                <a:cs typeface="Alegreya"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legreya" charset="0"/>
                <a:ea typeface="Alegreya" charset="0"/>
                <a:cs typeface="Alegreya"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000" b="1" u="sng" dirty="0" smtClean="0"/>
              <a:t>Hrishi Olickel</a:t>
            </a:r>
          </a:p>
          <a:p>
            <a:r>
              <a:rPr lang="en-US" sz="2000" dirty="0" smtClean="0"/>
              <a:t>Yale-NUS College</a:t>
            </a:r>
            <a:endParaRPr lang="en-US" sz="2000" dirty="0"/>
          </a:p>
        </p:txBody>
      </p:sp>
      <p:sp>
        <p:nvSpPr>
          <p:cNvPr id="7" name="Subtitle 2"/>
          <p:cNvSpPr txBox="1">
            <a:spLocks/>
          </p:cNvSpPr>
          <p:nvPr/>
        </p:nvSpPr>
        <p:spPr>
          <a:xfrm>
            <a:off x="3448050" y="4600576"/>
            <a:ext cx="2647950" cy="1143000"/>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Alegreya" charset="0"/>
                <a:ea typeface="Alegreya" charset="0"/>
                <a:cs typeface="Alegrey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legreya" charset="0"/>
                <a:ea typeface="Alegreya" charset="0"/>
                <a:cs typeface="Alegreya"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legreya" charset="0"/>
                <a:ea typeface="Alegreya" charset="0"/>
                <a:cs typeface="Alegreya"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err="1" smtClean="0"/>
              <a:t>Prateek</a:t>
            </a:r>
            <a:r>
              <a:rPr lang="en-US" dirty="0" smtClean="0"/>
              <a:t> </a:t>
            </a:r>
            <a:r>
              <a:rPr lang="en-US" dirty="0" err="1" smtClean="0"/>
              <a:t>Saxena</a:t>
            </a:r>
            <a:endParaRPr lang="en-US" dirty="0" smtClean="0"/>
          </a:p>
          <a:p>
            <a:r>
              <a:rPr lang="en-US" dirty="0" smtClean="0"/>
              <a:t>National University of </a:t>
            </a:r>
          </a:p>
          <a:p>
            <a:r>
              <a:rPr lang="en-US" dirty="0" smtClean="0"/>
              <a:t>Singapore</a:t>
            </a:r>
            <a:endParaRPr lang="en-US" dirty="0"/>
          </a:p>
        </p:txBody>
      </p:sp>
      <p:sp>
        <p:nvSpPr>
          <p:cNvPr id="8" name="Subtitle 2"/>
          <p:cNvSpPr txBox="1">
            <a:spLocks/>
          </p:cNvSpPr>
          <p:nvPr/>
        </p:nvSpPr>
        <p:spPr>
          <a:xfrm>
            <a:off x="6096000" y="4600576"/>
            <a:ext cx="2647950" cy="1143000"/>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Alegreya" charset="0"/>
                <a:ea typeface="Alegreya" charset="0"/>
                <a:cs typeface="Alegrey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Alegreya" charset="0"/>
                <a:ea typeface="Alegreya" charset="0"/>
                <a:cs typeface="Alegreya"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Alegreya" charset="0"/>
                <a:ea typeface="Alegreya" charset="0"/>
                <a:cs typeface="Alegreya"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Alegreya" charset="0"/>
                <a:ea typeface="Alegreya" charset="0"/>
                <a:cs typeface="Alegrey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smtClean="0"/>
              <a:t>Aquinas </a:t>
            </a:r>
            <a:r>
              <a:rPr lang="en-US" dirty="0" err="1" smtClean="0"/>
              <a:t>Hobor</a:t>
            </a:r>
            <a:endParaRPr lang="en-US" dirty="0" smtClean="0"/>
          </a:p>
          <a:p>
            <a:r>
              <a:rPr lang="en-US" dirty="0" smtClean="0"/>
              <a:t>National University of </a:t>
            </a:r>
          </a:p>
          <a:p>
            <a:r>
              <a:rPr lang="en-US" dirty="0" smtClean="0"/>
              <a:t>Singapore</a:t>
            </a:r>
            <a:endParaRPr lang="en-US" dirty="0"/>
          </a:p>
        </p:txBody>
      </p:sp>
    </p:spTree>
    <p:extLst>
      <p:ext uri="{BB962C8B-B14F-4D97-AF65-F5344CB8AC3E}">
        <p14:creationId xmlns:p14="http://schemas.microsoft.com/office/powerpoint/2010/main" val="1984940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Danger of Abstraction</a:t>
            </a:r>
            <a:endParaRPr lang="en-US" dirty="0"/>
          </a:p>
        </p:txBody>
      </p:sp>
      <p:sp>
        <p:nvSpPr>
          <p:cNvPr id="3" name="Content Placeholder 2"/>
          <p:cNvSpPr>
            <a:spLocks noGrp="1"/>
          </p:cNvSpPr>
          <p:nvPr>
            <p:ph idx="1"/>
          </p:nvPr>
        </p:nvSpPr>
        <p:spPr/>
        <p:txBody>
          <a:bodyPr/>
          <a:lstStyle/>
          <a:p>
            <a:r>
              <a:rPr lang="en-US" sz="2400" dirty="0" smtClean="0">
                <a:solidFill>
                  <a:schemeClr val="accent3">
                    <a:lumMod val="75000"/>
                  </a:schemeClr>
                </a:solidFill>
                <a:latin typeface="Andale Mono" charset="0"/>
                <a:ea typeface="Andale Mono" charset="0"/>
                <a:cs typeface="Andale Mono" charset="0"/>
              </a:rPr>
              <a:t>timestamp</a:t>
            </a:r>
            <a:r>
              <a:rPr lang="en-US" dirty="0" smtClean="0"/>
              <a:t> variable</a:t>
            </a:r>
          </a:p>
          <a:p>
            <a:r>
              <a:rPr lang="en-US" dirty="0" smtClean="0"/>
              <a:t>Alias for </a:t>
            </a:r>
            <a:r>
              <a:rPr lang="en-US" sz="2400" dirty="0" err="1" smtClean="0">
                <a:solidFill>
                  <a:schemeClr val="accent3">
                    <a:lumMod val="75000"/>
                  </a:schemeClr>
                </a:solidFill>
                <a:latin typeface="Andale Mono" charset="0"/>
                <a:ea typeface="Andale Mono" charset="0"/>
                <a:cs typeface="Andale Mono" charset="0"/>
              </a:rPr>
              <a:t>block.timestamp</a:t>
            </a:r>
            <a:endParaRPr lang="en-US" dirty="0" smtClean="0">
              <a:solidFill>
                <a:schemeClr val="accent3">
                  <a:lumMod val="75000"/>
                </a:schemeClr>
              </a:solidFill>
              <a:latin typeface="Andale Mono" charset="0"/>
              <a:ea typeface="Andale Mono" charset="0"/>
              <a:cs typeface="Andale Mono" charset="0"/>
            </a:endParaRPr>
          </a:p>
          <a:p>
            <a:r>
              <a:rPr lang="en-US" dirty="0" smtClean="0"/>
              <a:t>No real global timestamp</a:t>
            </a:r>
          </a:p>
          <a:p>
            <a:r>
              <a:rPr lang="en-US" dirty="0" smtClean="0"/>
              <a:t>Controlled by miners</a:t>
            </a:r>
          </a:p>
          <a:p>
            <a:r>
              <a:rPr lang="en-US" dirty="0" smtClean="0"/>
              <a:t>Timestamp Dependence</a:t>
            </a:r>
          </a:p>
        </p:txBody>
      </p:sp>
      <p:sp>
        <p:nvSpPr>
          <p:cNvPr id="4" name="TextBox 3"/>
          <p:cNvSpPr txBox="1"/>
          <p:nvPr/>
        </p:nvSpPr>
        <p:spPr>
          <a:xfrm>
            <a:off x="5662355" y="1719263"/>
            <a:ext cx="5691445" cy="1323439"/>
          </a:xfrm>
          <a:prstGeom prst="rect">
            <a:avLst/>
          </a:prstGeom>
          <a:noFill/>
        </p:spPr>
        <p:txBody>
          <a:bodyPr wrap="square" rtlCol="0">
            <a:spAutoFit/>
          </a:bodyPr>
          <a:lstStyle/>
          <a:p>
            <a:r>
              <a:rPr lang="en-US" sz="2000" dirty="0" smtClean="0">
                <a:solidFill>
                  <a:schemeClr val="accent6"/>
                </a:solidFill>
                <a:latin typeface="Consolas" charset="0"/>
                <a:ea typeface="Consolas" charset="0"/>
                <a:cs typeface="Consolas" charset="0"/>
              </a:rPr>
              <a:t>contract</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TimedContract</a:t>
            </a:r>
            <a:r>
              <a:rPr lang="en-US" sz="2000" dirty="0" smtClean="0">
                <a:latin typeface="Consolas" charset="0"/>
                <a:ea typeface="Consolas" charset="0"/>
                <a:cs typeface="Consolas" charset="0"/>
              </a:rPr>
              <a:t> {</a:t>
            </a:r>
          </a:p>
          <a:p>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uint</a:t>
            </a:r>
            <a:r>
              <a:rPr lang="en-US" sz="2000" dirty="0" smtClean="0">
                <a:latin typeface="Consolas" charset="0"/>
                <a:ea typeface="Consolas" charset="0"/>
                <a:cs typeface="Consolas" charset="0"/>
              </a:rPr>
              <a:t> timeout </a:t>
            </a:r>
            <a:r>
              <a:rPr lang="en-US" sz="2000" dirty="0" smtClean="0">
                <a:solidFill>
                  <a:srgbClr val="666666"/>
                </a:solidFill>
                <a:latin typeface="Consolas" charset="0"/>
                <a:ea typeface="Consolas" charset="0"/>
                <a:cs typeface="Consolas" charset="0"/>
              </a:rPr>
              <a:t>= now + 4 weeks;</a:t>
            </a:r>
          </a:p>
          <a:p>
            <a:r>
              <a:rPr lang="en-US" sz="2000" dirty="0" smtClean="0">
                <a:latin typeface="Consolas" charset="0"/>
                <a:ea typeface="Consolas" charset="0"/>
                <a:cs typeface="Consolas" charset="0"/>
              </a:rPr>
              <a:t>}</a:t>
            </a:r>
          </a:p>
          <a:p>
            <a:endParaRPr lang="en-US" sz="2000" dirty="0">
              <a:latin typeface="Consolas" charset="0"/>
              <a:ea typeface="Consolas" charset="0"/>
              <a:cs typeface="Consolas"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605" r="6738"/>
          <a:stretch/>
        </p:blipFill>
        <p:spPr>
          <a:xfrm>
            <a:off x="5662355" y="2931418"/>
            <a:ext cx="6103603" cy="2812157"/>
          </a:xfrm>
          <a:prstGeom prst="rect">
            <a:avLst/>
          </a:prstGeom>
        </p:spPr>
      </p:pic>
    </p:spTree>
    <p:extLst>
      <p:ext uri="{BB962C8B-B14F-4D97-AF65-F5344CB8AC3E}">
        <p14:creationId xmlns:p14="http://schemas.microsoft.com/office/powerpoint/2010/main" val="7999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Gaps</a:t>
            </a:r>
            <a:endParaRPr lang="en-US" dirty="0"/>
          </a:p>
        </p:txBody>
      </p:sp>
      <p:sp>
        <p:nvSpPr>
          <p:cNvPr id="3" name="Content Placeholder 2"/>
          <p:cNvSpPr>
            <a:spLocks noGrp="1"/>
          </p:cNvSpPr>
          <p:nvPr>
            <p:ph idx="1"/>
          </p:nvPr>
        </p:nvSpPr>
        <p:spPr/>
        <p:txBody>
          <a:bodyPr/>
          <a:lstStyle/>
          <a:p>
            <a:r>
              <a:rPr lang="en-US" dirty="0" smtClean="0"/>
              <a:t>Decentralized marketplace</a:t>
            </a:r>
          </a:p>
          <a:p>
            <a:pPr lvl="1"/>
            <a:r>
              <a:rPr lang="en-US" dirty="0" smtClean="0"/>
              <a:t>Buy</a:t>
            </a:r>
          </a:p>
          <a:p>
            <a:pPr lvl="1"/>
            <a:r>
              <a:rPr lang="en-US" dirty="0" smtClean="0"/>
              <a:t>Update Price</a:t>
            </a:r>
          </a:p>
          <a:p>
            <a:r>
              <a:rPr lang="en-US" dirty="0" smtClean="0"/>
              <a:t>Atomicity</a:t>
            </a:r>
          </a:p>
          <a:p>
            <a:r>
              <a:rPr lang="en-US" dirty="0" smtClean="0"/>
              <a:t>Buy before Update – true?</a:t>
            </a:r>
          </a:p>
          <a:p>
            <a:r>
              <a:rPr lang="en-US" dirty="0" smtClean="0"/>
              <a:t>TOD Bug</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34"/>
          <a:stretch/>
        </p:blipFill>
        <p:spPr>
          <a:xfrm>
            <a:off x="5557838" y="1690688"/>
            <a:ext cx="6634162" cy="3309937"/>
          </a:xfrm>
          <a:prstGeom prst="rect">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2713" b="2832"/>
          <a:stretch/>
        </p:blipFill>
        <p:spPr>
          <a:xfrm>
            <a:off x="7500955" y="3659531"/>
            <a:ext cx="2261042" cy="134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30" name="TextBox 29"/>
              <p:cNvSpPr txBox="1"/>
              <p:nvPr/>
            </p:nvSpPr>
            <p:spPr>
              <a:xfrm>
                <a:off x="6940823" y="2046116"/>
                <a:ext cx="824382" cy="35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940823" y="2046116"/>
                <a:ext cx="824382" cy="354807"/>
              </a:xfrm>
              <a:prstGeom prst="rect">
                <a:avLst/>
              </a:prstGeom>
              <a:blipFill rotWithShape="0">
                <a:blip r:embed="rId5"/>
                <a:stretch>
                  <a:fillRect t="-96667" b="-1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510969" y="2046116"/>
                <a:ext cx="824382" cy="35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510969" y="2046116"/>
                <a:ext cx="824382" cy="354807"/>
              </a:xfrm>
              <a:prstGeom prst="rect">
                <a:avLst/>
              </a:prstGeom>
              <a:blipFill rotWithShape="0">
                <a:blip r:embed="rId6"/>
                <a:stretch>
                  <a:fillRect t="-96667" b="-125000"/>
                </a:stretch>
              </a:blipFill>
            </p:spPr>
            <p:txBody>
              <a:bodyPr/>
              <a:lstStyle/>
              <a:p>
                <a:r>
                  <a:rPr lang="en-US">
                    <a:noFill/>
                  </a:rPr>
                  <a:t> </a:t>
                </a:r>
              </a:p>
            </p:txBody>
          </p:sp>
        </mc:Fallback>
      </mc:AlternateContent>
      <p:pic>
        <p:nvPicPr>
          <p:cNvPr id="32" name="Picture 31" descr="Screen Shot 2015-10-04 at 13.36.2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4565" y="1379731"/>
            <a:ext cx="750639" cy="666385"/>
          </a:xfrm>
          <a:prstGeom prst="rect">
            <a:avLst/>
          </a:prstGeom>
        </p:spPr>
      </p:pic>
      <p:pic>
        <p:nvPicPr>
          <p:cNvPr id="33" name="Picture 4" descr="https://encrypted-tbn1.gstatic.com/images?q=tbn:ANd9GcRZbks_VBsZiJI93-Be_iMelAaJ68Jbn4koUVC0SmBgUZOmwFTyhA"/>
          <p:cNvPicPr>
            <a:picLocks noChangeAspect="1" noChangeArrowheads="1"/>
          </p:cNvPicPr>
          <p:nvPr/>
        </p:nvPicPr>
        <p:blipFill>
          <a:blip r:embed="rId8" cstate="print"/>
          <a:srcRect/>
          <a:stretch>
            <a:fillRect/>
          </a:stretch>
        </p:blipFill>
        <p:spPr bwMode="auto">
          <a:xfrm>
            <a:off x="8299876" y="2645102"/>
            <a:ext cx="663206" cy="663206"/>
          </a:xfrm>
          <a:prstGeom prst="rect">
            <a:avLst/>
          </a:prstGeom>
          <a:noFill/>
        </p:spPr>
      </p:pic>
      <p:pic>
        <p:nvPicPr>
          <p:cNvPr id="34" name="Picture 33" descr="Screen Shot 2015-10-04 at 13.36.2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7840" y="1379731"/>
            <a:ext cx="750639" cy="666385"/>
          </a:xfrm>
          <a:prstGeom prst="rect">
            <a:avLst/>
          </a:prstGeom>
        </p:spPr>
      </p:pic>
      <mc:AlternateContent xmlns:mc="http://schemas.openxmlformats.org/markup-compatibility/2006" xmlns:a14="http://schemas.microsoft.com/office/drawing/2010/main">
        <mc:Choice Requires="a14">
          <p:sp>
            <p:nvSpPr>
              <p:cNvPr id="35" name="TextBox 34"/>
              <p:cNvSpPr txBox="1"/>
              <p:nvPr/>
            </p:nvSpPr>
            <p:spPr>
              <a:xfrm>
                <a:off x="8167975" y="5274007"/>
                <a:ext cx="965019" cy="3548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𝑆𝑡𝑎𝑡𝑒</m:t>
                      </m:r>
                      <m:r>
                        <a:rPr lang="en-US" b="0" i="1" smtClean="0">
                          <a:latin typeface="Cambria Math" charset="0"/>
                        </a:rPr>
                        <m:t> </m:t>
                      </m:r>
                      <m:r>
                        <a:rPr lang="en-US" b="0" i="1" smtClean="0">
                          <a:latin typeface="Cambria Math" charset="0"/>
                        </a:rPr>
                        <m:t>𝑂</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167975" y="5274007"/>
                <a:ext cx="965019" cy="354807"/>
              </a:xfrm>
              <a:prstGeom prst="rect">
                <a:avLst/>
              </a:prstGeom>
              <a:blipFill rotWithShape="0">
                <a:blip r:embed="rId9"/>
                <a:stretch>
                  <a:fillRect t="-96667" b="-125000"/>
                </a:stretch>
              </a:blipFill>
            </p:spPr>
            <p:txBody>
              <a:bodyPr/>
              <a:lstStyle/>
              <a:p>
                <a:r>
                  <a:rPr lang="en-US">
                    <a:noFill/>
                  </a:rPr>
                  <a:t> </a:t>
                </a:r>
              </a:p>
            </p:txBody>
          </p:sp>
        </mc:Fallback>
      </mc:AlternateContent>
      <p:cxnSp>
        <p:nvCxnSpPr>
          <p:cNvPr id="36" name="Straight Arrow Connector 35"/>
          <p:cNvCxnSpPr>
            <a:stCxn id="32" idx="2"/>
            <a:endCxn id="36" idx="1"/>
          </p:cNvCxnSpPr>
          <p:nvPr/>
        </p:nvCxnSpPr>
        <p:spPr>
          <a:xfrm>
            <a:off x="7353014" y="2400923"/>
            <a:ext cx="946862" cy="5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a:endCxn id="36" idx="3"/>
          </p:cNvCxnSpPr>
          <p:nvPr/>
        </p:nvCxnSpPr>
        <p:spPr>
          <a:xfrm flipH="1">
            <a:off x="8963082" y="2400923"/>
            <a:ext cx="960078" cy="5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Down Arrow 37"/>
          <p:cNvSpPr/>
          <p:nvPr/>
        </p:nvSpPr>
        <p:spPr>
          <a:xfrm>
            <a:off x="8522097" y="5044613"/>
            <a:ext cx="256775" cy="216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p:cNvSpPr/>
          <p:nvPr/>
        </p:nvSpPr>
        <p:spPr>
          <a:xfrm>
            <a:off x="8503087" y="3298061"/>
            <a:ext cx="275783" cy="317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0" presetClass="exit" presetSubtype="0" fill="hold" nodeType="clickEffect">
                                  <p:stCondLst>
                                    <p:cond delay="0"/>
                                  </p:stCondLst>
                                  <p:childTnLst>
                                    <p:animEffect transition="out" filter="wedge">
                                      <p:cBhvr>
                                        <p:cTn id="26" dur="2000"/>
                                        <p:tgtEl>
                                          <p:spTgt spid="4"/>
                                        </p:tgtEl>
                                      </p:cBhvr>
                                    </p:animEffect>
                                    <p:set>
                                      <p:cBhvr>
                                        <p:cTn id="27" dur="1" fill="hold">
                                          <p:stCondLst>
                                            <p:cond delay="19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par>
                                <p:cTn id="45" presetID="22" presetClass="entr" presetSubtype="1"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up)">
                                      <p:cBhvr>
                                        <p:cTn id="51" dur="500"/>
                                        <p:tgtEl>
                                          <p:spTgt spid="33"/>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up)">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up)">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0" grpId="0" animBg="1"/>
      <p:bldP spid="31" grpId="0" animBg="1"/>
      <p:bldP spid="35"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Vulnerabilities in the Platform</a:t>
            </a:r>
            <a:endParaRPr lang="en-US" dirty="0"/>
          </a:p>
        </p:txBody>
      </p:sp>
      <p:sp>
        <p:nvSpPr>
          <p:cNvPr id="3" name="Content Placeholder 2"/>
          <p:cNvSpPr>
            <a:spLocks noGrp="1"/>
          </p:cNvSpPr>
          <p:nvPr>
            <p:ph idx="1"/>
          </p:nvPr>
        </p:nvSpPr>
        <p:spPr/>
        <p:txBody>
          <a:bodyPr/>
          <a:lstStyle/>
          <a:p>
            <a:r>
              <a:rPr lang="en-US" dirty="0" smtClean="0"/>
              <a:t>Exception Handling</a:t>
            </a:r>
          </a:p>
          <a:p>
            <a:pPr lvl="1"/>
            <a:r>
              <a:rPr lang="en-US" dirty="0" smtClean="0"/>
              <a:t>Maximum Callstack size of 1024</a:t>
            </a:r>
          </a:p>
          <a:p>
            <a:pPr lvl="1"/>
            <a:r>
              <a:rPr lang="en-US" dirty="0" smtClean="0"/>
              <a:t>Callstack Attack</a:t>
            </a:r>
          </a:p>
          <a:p>
            <a:pPr lvl="1"/>
            <a:r>
              <a:rPr lang="en-US" dirty="0" smtClean="0"/>
              <a:t>Mishandled Exceptions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192"/>
          <a:stretch/>
        </p:blipFill>
        <p:spPr>
          <a:xfrm>
            <a:off x="5735131" y="1825625"/>
            <a:ext cx="6406229" cy="27892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5505" y="3429000"/>
            <a:ext cx="1596362" cy="1460394"/>
          </a:xfrm>
          <a:prstGeom prst="rect">
            <a:avLst/>
          </a:prstGeom>
        </p:spPr>
      </p:pic>
    </p:spTree>
    <p:extLst>
      <p:ext uri="{BB962C8B-B14F-4D97-AF65-F5344CB8AC3E}">
        <p14:creationId xmlns:p14="http://schemas.microsoft.com/office/powerpoint/2010/main" val="5071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TheDAO</a:t>
            </a:r>
            <a:r>
              <a:rPr lang="en-US" dirty="0" smtClean="0"/>
              <a:t> Bug</a:t>
            </a:r>
            <a:endParaRPr lang="en-US" dirty="0"/>
          </a:p>
        </p:txBody>
      </p:sp>
      <p:sp>
        <p:nvSpPr>
          <p:cNvPr id="3" name="Content Placeholder 2"/>
          <p:cNvSpPr>
            <a:spLocks noGrp="1"/>
          </p:cNvSpPr>
          <p:nvPr>
            <p:ph idx="1"/>
          </p:nvPr>
        </p:nvSpPr>
        <p:spPr>
          <a:xfrm>
            <a:off x="723900" y="1657502"/>
            <a:ext cx="10515600" cy="4214813"/>
          </a:xfrm>
        </p:spPr>
        <p:txBody>
          <a:bodyPr/>
          <a:lstStyle/>
          <a:p>
            <a:r>
              <a:rPr lang="en-US" dirty="0" smtClean="0"/>
              <a:t>Reentrancy vulnerability</a:t>
            </a:r>
          </a:p>
          <a:p>
            <a:pPr lvl="1"/>
            <a:r>
              <a:rPr lang="en-US" dirty="0" smtClean="0"/>
              <a:t>Most expensive vulnerability to date</a:t>
            </a:r>
          </a:p>
          <a:p>
            <a:r>
              <a:rPr lang="en-US" dirty="0" smtClean="0"/>
              <a:t>Recipient is called before balance update</a:t>
            </a:r>
          </a:p>
          <a:p>
            <a:r>
              <a:rPr lang="en-US" dirty="0" smtClean="0"/>
              <a:t>Need for pre-deployment testing</a:t>
            </a:r>
          </a:p>
          <a:p>
            <a:pPr lvl="1"/>
            <a:endParaRPr lang="en-US" dirty="0"/>
          </a:p>
        </p:txBody>
      </p:sp>
      <p:sp>
        <p:nvSpPr>
          <p:cNvPr id="4" name="TextBox 3"/>
          <p:cNvSpPr txBox="1"/>
          <p:nvPr/>
        </p:nvSpPr>
        <p:spPr>
          <a:xfrm>
            <a:off x="7514273" y="1586895"/>
            <a:ext cx="4677727" cy="2800767"/>
          </a:xfrm>
          <a:prstGeom prst="rect">
            <a:avLst/>
          </a:prstGeom>
          <a:noFill/>
        </p:spPr>
        <p:txBody>
          <a:bodyPr wrap="square" rtlCol="0">
            <a:spAutoFit/>
          </a:bodyPr>
          <a:lstStyle/>
          <a:p>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i="1" dirty="0" smtClean="0">
                <a:solidFill>
                  <a:srgbClr val="408080"/>
                </a:solidFill>
                <a:latin typeface="Consolas" charset="0"/>
                <a:ea typeface="Consolas" charset="0"/>
                <a:cs typeface="Consolas" charset="0"/>
              </a:rPr>
              <a:t>// Burn DAO Tokens</a:t>
            </a:r>
          </a:p>
          <a:p>
            <a:r>
              <a:rPr lang="en-US" sz="1600" dirty="0" smtClean="0">
                <a:latin typeface="Consolas" charset="0"/>
                <a:ea typeface="Consolas" charset="0"/>
                <a:cs typeface="Consolas" charset="0"/>
              </a:rPr>
              <a:t>    Transfer(</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0, balances[</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]t)</a:t>
            </a:r>
            <a:r>
              <a:rPr lang="en-US" sz="1600" dirty="0" smtClean="0">
                <a:solidFill>
                  <a:srgbClr val="666666"/>
                </a:solidFill>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withdrawRewardFor</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totalSupply</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balances[</a:t>
            </a:r>
            <a:r>
              <a:rPr lang="en-US" sz="1600" dirty="0" err="1" smtClean="0">
                <a:solidFill>
                  <a:srgbClr val="666666"/>
                </a:solidFill>
                <a:latin typeface="Consolas" charset="0"/>
                <a:ea typeface="Consolas" charset="0"/>
                <a:cs typeface="Consolas" charset="0"/>
              </a:rPr>
              <a:t>msg.sender</a:t>
            </a:r>
            <a:r>
              <a:rPr lang="en-US" sz="1600" dirty="0" smtClean="0">
                <a:solidFill>
                  <a:srgbClr val="666666"/>
                </a:solidFill>
                <a:latin typeface="Consolas" charset="0"/>
                <a:ea typeface="Consolas" charset="0"/>
                <a:cs typeface="Consolas" charset="0"/>
              </a:rPr>
              <a:t>];</a:t>
            </a:r>
          </a:p>
          <a:p>
            <a:r>
              <a:rPr lang="en-US" sz="1600" dirty="0" smtClean="0">
                <a:latin typeface="Consolas" charset="0"/>
                <a:ea typeface="Consolas" charset="0"/>
                <a:cs typeface="Consolas" charset="0"/>
              </a:rPr>
              <a:t>    balances[</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0;</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paidOut</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0;</a:t>
            </a:r>
          </a:p>
          <a:p>
            <a:r>
              <a:rPr lang="en-US" sz="1600" dirty="0" smtClean="0">
                <a:latin typeface="Consolas" charset="0"/>
                <a:ea typeface="Consolas" charset="0"/>
                <a:cs typeface="Consolas" charset="0"/>
              </a:rPr>
              <a:t>    </a:t>
            </a:r>
            <a:r>
              <a:rPr lang="en-US" sz="1600" b="1" dirty="0" smtClean="0">
                <a:solidFill>
                  <a:srgbClr val="008000"/>
                </a:solidFill>
                <a:latin typeface="Consolas" charset="0"/>
                <a:ea typeface="Consolas" charset="0"/>
                <a:cs typeface="Consolas" charset="0"/>
              </a:rPr>
              <a:t>return true;</a:t>
            </a:r>
          </a:p>
          <a:p>
            <a:r>
              <a:rPr lang="en-US" sz="1600" dirty="0" smtClean="0">
                <a:latin typeface="Consolas" charset="0"/>
                <a:ea typeface="Consolas" charset="0"/>
                <a:cs typeface="Consolas" charset="0"/>
              </a:rPr>
              <a:t>}</a:t>
            </a:r>
          </a:p>
          <a:p>
            <a:endParaRPr lang="en-US" sz="1600" dirty="0">
              <a:latin typeface="Consolas" charset="0"/>
              <a:ea typeface="Consolas" charset="0"/>
              <a:cs typeface="Consolas" charset="0"/>
            </a:endParaRPr>
          </a:p>
        </p:txBody>
      </p:sp>
      <p:sp>
        <p:nvSpPr>
          <p:cNvPr id="5" name="TextBox 4"/>
          <p:cNvSpPr txBox="1"/>
          <p:nvPr/>
        </p:nvSpPr>
        <p:spPr>
          <a:xfrm>
            <a:off x="838200" y="3732114"/>
            <a:ext cx="5837874" cy="2308324"/>
          </a:xfrm>
          <a:prstGeom prst="rect">
            <a:avLst/>
          </a:prstGeom>
          <a:noFill/>
        </p:spPr>
        <p:txBody>
          <a:bodyPr wrap="square" rtlCol="0">
            <a:spAutoFit/>
          </a:bodyPr>
          <a:lstStyle/>
          <a:p>
            <a:r>
              <a:rPr lang="en-US" sz="1600" b="1" dirty="0" smtClean="0">
                <a:solidFill>
                  <a:schemeClr val="accent2">
                    <a:lumMod val="75000"/>
                  </a:schemeClr>
                </a:solidFill>
                <a:latin typeface="Consolas" charset="0"/>
                <a:ea typeface="Consolas" charset="0"/>
                <a:cs typeface="Consolas" charset="0"/>
              </a:rPr>
              <a:t>function</a:t>
            </a:r>
            <a:r>
              <a:rPr lang="en-US" sz="1600" dirty="0" smtClean="0">
                <a:solidFill>
                  <a:srgbClr val="008000"/>
                </a:solidFill>
                <a:latin typeface="Consolas" charset="0"/>
                <a:ea typeface="Consolas" charset="0"/>
                <a:cs typeface="Consolas" charset="0"/>
              </a:rPr>
              <a:t> </a:t>
            </a:r>
            <a:r>
              <a:rPr lang="en-US" sz="1600" dirty="0" err="1" smtClean="0">
                <a:latin typeface="Consolas" charset="0"/>
                <a:ea typeface="Consolas" charset="0"/>
                <a:cs typeface="Consolas" charset="0"/>
              </a:rPr>
              <a:t>payOut</a:t>
            </a:r>
            <a:r>
              <a:rPr lang="en-US" sz="1600" dirty="0" smtClean="0">
                <a:solidFill>
                  <a:schemeClr val="accent1"/>
                </a:solidFill>
                <a:latin typeface="Consolas" charset="0"/>
                <a:ea typeface="Consolas" charset="0"/>
                <a:cs typeface="Consolas" charset="0"/>
              </a:rPr>
              <a:t>(address _recipient, </a:t>
            </a:r>
            <a:r>
              <a:rPr lang="en-US" sz="1600" dirty="0" err="1" smtClean="0">
                <a:solidFill>
                  <a:schemeClr val="accent1"/>
                </a:solidFill>
                <a:latin typeface="Consolas" charset="0"/>
                <a:ea typeface="Consolas" charset="0"/>
                <a:cs typeface="Consolas" charset="0"/>
              </a:rPr>
              <a:t>uint</a:t>
            </a:r>
            <a:r>
              <a:rPr lang="en-US" sz="1600" dirty="0" smtClean="0">
                <a:solidFill>
                  <a:schemeClr val="accent1"/>
                </a:solidFill>
                <a:latin typeface="Consolas" charset="0"/>
                <a:ea typeface="Consolas" charset="0"/>
                <a:cs typeface="Consolas" charset="0"/>
              </a:rPr>
              <a:t> _amount) returns (bool) </a:t>
            </a:r>
            <a:r>
              <a:rPr lang="en-US" sz="1600" dirty="0" smtClean="0">
                <a:solidFill>
                  <a:srgbClr val="008000"/>
                </a:solidFill>
                <a:latin typeface="Consolas" charset="0"/>
                <a:ea typeface="Consolas" charset="0"/>
                <a:cs typeface="Consolas" charset="0"/>
              </a:rPr>
              <a:t>{  </a:t>
            </a:r>
          </a:p>
          <a:p>
            <a:r>
              <a:rPr lang="de-DE" sz="1600" dirty="0" smtClean="0">
                <a:latin typeface="Consolas" charset="0"/>
                <a:ea typeface="Consolas" charset="0"/>
                <a:cs typeface="Consolas" charset="0"/>
              </a:rPr>
              <a:t>        </a:t>
            </a:r>
            <a:r>
              <a:rPr lang="de-DE" sz="1600" i="1" dirty="0" smtClean="0">
                <a:solidFill>
                  <a:srgbClr val="408080"/>
                </a:solidFill>
                <a:latin typeface="Consolas" charset="0"/>
                <a:ea typeface="Consolas" charset="0"/>
                <a:cs typeface="Consolas" charset="0"/>
              </a:rPr>
              <a:t>//...//</a:t>
            </a:r>
          </a:p>
          <a:p>
            <a:r>
              <a:rPr lang="de-DE" sz="1600" dirty="0" smtClean="0">
                <a:latin typeface="Consolas" charset="0"/>
                <a:ea typeface="Consolas" charset="0"/>
                <a:cs typeface="Consolas" charset="0"/>
              </a:rPr>
              <a:t>        </a:t>
            </a:r>
            <a:r>
              <a:rPr lang="de-DE" sz="1600" dirty="0" err="1" smtClean="0">
                <a:latin typeface="Consolas" charset="0"/>
                <a:ea typeface="Consolas" charset="0"/>
                <a:cs typeface="Consolas" charset="0"/>
              </a:rPr>
              <a:t>if</a:t>
            </a:r>
            <a:r>
              <a:rPr lang="de-DE" sz="1600" dirty="0" smtClean="0">
                <a:latin typeface="Consolas" charset="0"/>
                <a:ea typeface="Consolas" charset="0"/>
                <a:cs typeface="Consolas" charset="0"/>
              </a:rPr>
              <a:t> (_</a:t>
            </a:r>
            <a:r>
              <a:rPr lang="de-DE" sz="1600" dirty="0" err="1" smtClean="0">
                <a:latin typeface="Consolas" charset="0"/>
                <a:ea typeface="Consolas" charset="0"/>
                <a:cs typeface="Consolas" charset="0"/>
              </a:rPr>
              <a:t>recipient.call.value</a:t>
            </a:r>
            <a:r>
              <a:rPr lang="de-DE" sz="1600" dirty="0" smtClean="0">
                <a:latin typeface="Consolas" charset="0"/>
                <a:ea typeface="Consolas" charset="0"/>
                <a:cs typeface="Consolas" charset="0"/>
              </a:rPr>
              <a:t>(_</a:t>
            </a:r>
            <a:r>
              <a:rPr lang="de-DE" sz="1600" dirty="0" err="1" smtClean="0">
                <a:latin typeface="Consolas" charset="0"/>
                <a:ea typeface="Consolas" charset="0"/>
                <a:cs typeface="Consolas" charset="0"/>
              </a:rPr>
              <a:t>amount</a:t>
            </a:r>
            <a:r>
              <a:rPr lang="de-DE" sz="1600" dirty="0" smtClean="0">
                <a:latin typeface="Consolas" charset="0"/>
                <a:ea typeface="Consolas" charset="0"/>
                <a:cs typeface="Consolas" charset="0"/>
              </a:rPr>
              <a:t>)()) {</a:t>
            </a:r>
          </a:p>
          <a:p>
            <a:r>
              <a:rPr lang="de-DE" sz="1600" dirty="0" smtClean="0">
                <a:latin typeface="Consolas" charset="0"/>
                <a:ea typeface="Consolas" charset="0"/>
                <a:cs typeface="Consolas" charset="0"/>
              </a:rPr>
              <a:t>            </a:t>
            </a:r>
            <a:r>
              <a:rPr lang="de-DE" sz="1600" dirty="0" err="1" smtClean="0">
                <a:latin typeface="Consolas" charset="0"/>
                <a:ea typeface="Consolas" charset="0"/>
                <a:cs typeface="Consolas" charset="0"/>
              </a:rPr>
              <a:t>PayOut</a:t>
            </a:r>
            <a:r>
              <a:rPr lang="de-DE" sz="1600" dirty="0" smtClean="0">
                <a:latin typeface="Consolas" charset="0"/>
                <a:ea typeface="Consolas" charset="0"/>
                <a:cs typeface="Consolas" charset="0"/>
              </a:rPr>
              <a:t>(_</a:t>
            </a:r>
            <a:r>
              <a:rPr lang="de-DE" sz="1600" dirty="0" err="1" smtClean="0">
                <a:latin typeface="Consolas" charset="0"/>
                <a:ea typeface="Consolas" charset="0"/>
                <a:cs typeface="Consolas" charset="0"/>
              </a:rPr>
              <a:t>recipient</a:t>
            </a:r>
            <a:r>
              <a:rPr lang="de-DE" sz="1600" dirty="0" smtClean="0">
                <a:latin typeface="Consolas" charset="0"/>
                <a:ea typeface="Consolas" charset="0"/>
                <a:cs typeface="Consolas" charset="0"/>
              </a:rPr>
              <a:t>, _</a:t>
            </a:r>
            <a:r>
              <a:rPr lang="de-DE" sz="1600" dirty="0" err="1" smtClean="0">
                <a:latin typeface="Consolas" charset="0"/>
                <a:ea typeface="Consolas" charset="0"/>
                <a:cs typeface="Consolas" charset="0"/>
              </a:rPr>
              <a:t>amount</a:t>
            </a:r>
            <a:r>
              <a:rPr lang="de-DE" sz="1600" dirty="0" smtClean="0">
                <a:latin typeface="Consolas" charset="0"/>
                <a:ea typeface="Consolas" charset="0"/>
                <a:cs typeface="Consolas" charset="0"/>
              </a:rPr>
              <a:t>);</a:t>
            </a:r>
          </a:p>
          <a:p>
            <a:r>
              <a:rPr lang="en-US" sz="1600" dirty="0" smtClean="0">
                <a:latin typeface="Consolas" charset="0"/>
                <a:ea typeface="Consolas" charset="0"/>
                <a:cs typeface="Consolas" charset="0"/>
              </a:rPr>
              <a:t>            return true;</a:t>
            </a:r>
          </a:p>
          <a:p>
            <a:r>
              <a:rPr lang="de-DE" sz="1600" dirty="0" smtClean="0">
                <a:latin typeface="Consolas" charset="0"/>
                <a:ea typeface="Consolas" charset="0"/>
                <a:cs typeface="Consolas" charset="0"/>
              </a:rPr>
              <a:t>        </a:t>
            </a:r>
            <a:r>
              <a:rPr lang="de-DE" sz="1600" i="1" dirty="0" smtClean="0">
                <a:solidFill>
                  <a:srgbClr val="408080"/>
                </a:solidFill>
                <a:latin typeface="Consolas" charset="0"/>
                <a:ea typeface="Consolas" charset="0"/>
                <a:cs typeface="Consolas" charset="0"/>
              </a:rPr>
              <a:t>//...//</a:t>
            </a:r>
          </a:p>
          <a:p>
            <a:r>
              <a:rPr lang="de-DE" sz="1600" dirty="0" smtClean="0">
                <a:latin typeface="Consolas" charset="0"/>
                <a:ea typeface="Consolas" charset="0"/>
                <a:cs typeface="Consolas" charset="0"/>
              </a:rPr>
              <a:t> }</a:t>
            </a:r>
          </a:p>
          <a:p>
            <a:endParaRPr lang="en-US" sz="1600" dirty="0">
              <a:latin typeface="Consolas" charset="0"/>
              <a:ea typeface="Consolas" charset="0"/>
              <a:cs typeface="Consolas" charset="0"/>
            </a:endParaRPr>
          </a:p>
        </p:txBody>
      </p:sp>
      <p:sp>
        <p:nvSpPr>
          <p:cNvPr id="7" name="Bent Arrow 6"/>
          <p:cNvSpPr/>
          <p:nvPr/>
        </p:nvSpPr>
        <p:spPr>
          <a:xfrm rot="10800000">
            <a:off x="6550343" y="4014786"/>
            <a:ext cx="2693669" cy="15208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713" b="2832"/>
          <a:stretch/>
        </p:blipFill>
        <p:spPr>
          <a:xfrm>
            <a:off x="8594274" y="1223705"/>
            <a:ext cx="1574635" cy="933965"/>
          </a:xfrm>
          <a:prstGeom prst="rect">
            <a:avLst/>
          </a:prstGeom>
          <a:solidFill>
            <a:srgbClr val="FFFFFF">
              <a:shade val="85000"/>
            </a:srgbClr>
          </a:solidFill>
          <a:ln w="88900" cap="sq">
            <a:solidFill>
              <a:srgbClr val="FFFFFF"/>
            </a:solidFill>
            <a:miter lim="800000"/>
          </a:ln>
          <a:effectLst>
            <a:glow rad="127000">
              <a:schemeClr val="accent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713" b="2832"/>
          <a:stretch/>
        </p:blipFill>
        <p:spPr>
          <a:xfrm>
            <a:off x="8594273" y="2769344"/>
            <a:ext cx="1574635" cy="933965"/>
          </a:xfrm>
          <a:prstGeom prst="rect">
            <a:avLst/>
          </a:prstGeom>
          <a:solidFill>
            <a:srgbClr val="FFFFFF">
              <a:shade val="85000"/>
            </a:srgbClr>
          </a:solidFill>
          <a:ln w="88900" cap="sq">
            <a:solidFill>
              <a:srgbClr val="FFFFFF"/>
            </a:solidFill>
            <a:miter lim="800000"/>
          </a:ln>
          <a:effectLst>
            <a:glow rad="127000">
              <a:schemeClr val="accent4"/>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713" b="2832"/>
          <a:stretch/>
        </p:blipFill>
        <p:spPr>
          <a:xfrm>
            <a:off x="8594273" y="4320599"/>
            <a:ext cx="1574635" cy="933965"/>
          </a:xfrm>
          <a:prstGeom prst="rect">
            <a:avLst/>
          </a:prstGeom>
          <a:solidFill>
            <a:srgbClr val="FFFFFF">
              <a:shade val="85000"/>
            </a:srgbClr>
          </a:solidFill>
          <a:ln w="88900" cap="sq">
            <a:solidFill>
              <a:srgbClr val="FFFFFF"/>
            </a:solidFill>
            <a:miter lim="800000"/>
          </a:ln>
          <a:effectLst>
            <a:glow rad="127000">
              <a:schemeClr val="accent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U-Turn Arrow 10"/>
          <p:cNvSpPr/>
          <p:nvPr/>
        </p:nvSpPr>
        <p:spPr>
          <a:xfrm rot="16200000" flipV="1">
            <a:off x="8853548" y="2829612"/>
            <a:ext cx="3582664" cy="813428"/>
          </a:xfrm>
          <a:prstGeom prst="uturnArrow">
            <a:avLst>
              <a:gd name="adj1" fmla="val 23075"/>
              <a:gd name="adj2" fmla="val 21875"/>
              <a:gd name="adj3" fmla="val 25000"/>
              <a:gd name="adj4" fmla="val 75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wn Arrow 11"/>
          <p:cNvSpPr/>
          <p:nvPr/>
        </p:nvSpPr>
        <p:spPr>
          <a:xfrm>
            <a:off x="9198710" y="2266323"/>
            <a:ext cx="365760" cy="368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9198710" y="3838246"/>
            <a:ext cx="365760" cy="368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713" b="2832"/>
          <a:stretch/>
        </p:blipFill>
        <p:spPr>
          <a:xfrm>
            <a:off x="8594273" y="2763693"/>
            <a:ext cx="1574635" cy="933965"/>
          </a:xfrm>
          <a:prstGeom prst="rect">
            <a:avLst/>
          </a:prstGeom>
          <a:solidFill>
            <a:srgbClr val="FFFFFF">
              <a:shade val="85000"/>
            </a:srgbClr>
          </a:solidFill>
          <a:ln w="88900" cap="sq">
            <a:solidFill>
              <a:srgbClr val="FFFFFF"/>
            </a:solidFill>
            <a:miter lim="800000"/>
          </a:ln>
          <a:effectLst>
            <a:glow rad="127000">
              <a:srgbClr val="FF0000"/>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U-Turn Arrow 14"/>
          <p:cNvSpPr/>
          <p:nvPr/>
        </p:nvSpPr>
        <p:spPr>
          <a:xfrm rot="16200000">
            <a:off x="7029743" y="2068407"/>
            <a:ext cx="1989089" cy="763916"/>
          </a:xfrm>
          <a:prstGeom prst="uturnArrow">
            <a:avLst>
              <a:gd name="adj1" fmla="val 23075"/>
              <a:gd name="adj2" fmla="val 21875"/>
              <a:gd name="adj3" fmla="val 25000"/>
              <a:gd name="adj4" fmla="val 75000"/>
              <a:gd name="adj5" fmla="val 100000"/>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565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par>
                          <p:cTn id="73" fill="hold">
                            <p:stCondLst>
                              <p:cond delay="500"/>
                            </p:stCondLst>
                            <p:childTnLst>
                              <p:par>
                                <p:cTn id="74" presetID="9" presetClass="exit" presetSubtype="0" fill="hold" grpId="1" nodeType="afterEffect">
                                  <p:stCondLst>
                                    <p:cond delay="0"/>
                                  </p:stCondLst>
                                  <p:childTnLst>
                                    <p:animEffect transition="out" filter="dissolv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P spid="5" grpId="0"/>
      <p:bldP spid="5" grpId="1"/>
      <p:bldP spid="7" grpId="0" animBg="1"/>
      <p:bldP spid="7" grpId="1" animBg="1"/>
      <p:bldP spid="11" grpId="0" animBg="1"/>
      <p:bldP spid="12" grpId="0" animBg="1"/>
      <p:bldP spid="13" grpId="0" animBg="1"/>
      <p:bldP spid="13" grpId="1"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a:t>
            </a:r>
            <a:r>
              <a:rPr lang="en-US" baseline="0" dirty="0" smtClean="0"/>
              <a:t> Concerns</a:t>
            </a:r>
            <a:endParaRPr lang="en-US" dirty="0"/>
          </a:p>
        </p:txBody>
      </p:sp>
      <p:sp>
        <p:nvSpPr>
          <p:cNvPr id="3" name="Content Placeholder 2"/>
          <p:cNvSpPr>
            <a:spLocks noGrp="1"/>
          </p:cNvSpPr>
          <p:nvPr>
            <p:ph idx="1"/>
          </p:nvPr>
        </p:nvSpPr>
        <p:spPr/>
        <p:txBody>
          <a:bodyPr/>
          <a:lstStyle/>
          <a:p>
            <a:r>
              <a:rPr lang="en-US" dirty="0" smtClean="0"/>
              <a:t>Semantic Gap</a:t>
            </a:r>
          </a:p>
          <a:p>
            <a:pPr lvl="1"/>
            <a:r>
              <a:rPr lang="en-US" dirty="0" smtClean="0"/>
              <a:t>Objects, functions and variables</a:t>
            </a:r>
          </a:p>
          <a:p>
            <a:r>
              <a:rPr lang="en-US" dirty="0" smtClean="0"/>
              <a:t>Obfuscation of underlying mechanisms</a:t>
            </a:r>
          </a:p>
          <a:p>
            <a:pPr lvl="1"/>
            <a:r>
              <a:rPr lang="en-US" dirty="0" smtClean="0"/>
              <a:t>Atomicity</a:t>
            </a:r>
          </a:p>
          <a:p>
            <a:pPr lvl="1"/>
            <a:r>
              <a:rPr lang="en-US" dirty="0" smtClean="0"/>
              <a:t>Access to Time</a:t>
            </a:r>
          </a:p>
          <a:p>
            <a:pPr lvl="1"/>
            <a:r>
              <a:rPr lang="en-US" dirty="0" smtClean="0"/>
              <a:t>Gas Mechanics</a:t>
            </a:r>
            <a:endParaRPr lang="en-US" dirty="0"/>
          </a:p>
        </p:txBody>
      </p:sp>
    </p:spTree>
    <p:extLst>
      <p:ext uri="{BB962C8B-B14F-4D97-AF65-F5344CB8AC3E}">
        <p14:creationId xmlns:p14="http://schemas.microsoft.com/office/powerpoint/2010/main" val="704790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Ordering Dependence</a:t>
            </a:r>
            <a:endParaRPr lang="en-US" dirty="0"/>
          </a:p>
        </p:txBody>
      </p:sp>
      <p:sp>
        <p:nvSpPr>
          <p:cNvPr id="3" name="Content Placeholder 2"/>
          <p:cNvSpPr>
            <a:spLocks noGrp="1"/>
          </p:cNvSpPr>
          <p:nvPr>
            <p:ph idx="1"/>
          </p:nvPr>
        </p:nvSpPr>
        <p:spPr>
          <a:xfrm>
            <a:off x="838200" y="1825625"/>
            <a:ext cx="5013960" cy="4214813"/>
          </a:xfrm>
        </p:spPr>
        <p:txBody>
          <a:bodyPr/>
          <a:lstStyle/>
          <a:p>
            <a:r>
              <a:rPr lang="en-US" dirty="0" smtClean="0"/>
              <a:t>Transaction Ordering</a:t>
            </a:r>
          </a:p>
          <a:p>
            <a:r>
              <a:rPr lang="en-US" dirty="0" smtClean="0"/>
              <a:t>Atomicity</a:t>
            </a:r>
          </a:p>
          <a:p>
            <a:r>
              <a:rPr lang="en-US" dirty="0" smtClean="0"/>
              <a:t>Expected vs. Eventual State</a:t>
            </a:r>
          </a:p>
          <a:p>
            <a:r>
              <a:rPr lang="en-US" dirty="0" smtClean="0"/>
              <a:t>Attacks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858268" y="3970488"/>
            <a:ext cx="2261042" cy="134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5" name="TextBox 4"/>
              <p:cNvSpPr txBox="1"/>
              <p:nvPr/>
            </p:nvSpPr>
            <p:spPr>
              <a:xfrm>
                <a:off x="8298136" y="2357073"/>
                <a:ext cx="824382" cy="35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1</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298136" y="2357073"/>
                <a:ext cx="824382" cy="354807"/>
              </a:xfrm>
              <a:prstGeom prst="rect">
                <a:avLst/>
              </a:prstGeom>
              <a:blipFill rotWithShape="0">
                <a:blip r:embed="rId3"/>
                <a:stretch>
                  <a:fillRect t="-96667" b="-1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868282" y="2357073"/>
                <a:ext cx="824382" cy="354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0868282" y="2357073"/>
                <a:ext cx="824382" cy="354807"/>
              </a:xfrm>
              <a:prstGeom prst="rect">
                <a:avLst/>
              </a:prstGeom>
              <a:blipFill rotWithShape="0">
                <a:blip r:embed="rId4"/>
                <a:stretch>
                  <a:fillRect t="-96667" b="-125000"/>
                </a:stretch>
              </a:blipFill>
            </p:spPr>
            <p:txBody>
              <a:bodyPr/>
              <a:lstStyle/>
              <a:p>
                <a:r>
                  <a:rPr lang="en-US">
                    <a:noFill/>
                  </a:rPr>
                  <a:t> </a:t>
                </a:r>
              </a:p>
            </p:txBody>
          </p:sp>
        </mc:Fallback>
      </mc:AlternateContent>
      <p:pic>
        <p:nvPicPr>
          <p:cNvPr id="8" name="Picture 7" descr="Screen Shot 2015-10-04 at 13.36.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78" y="1690688"/>
            <a:ext cx="750639" cy="666385"/>
          </a:xfrm>
          <a:prstGeom prst="rect">
            <a:avLst/>
          </a:prstGeom>
        </p:spPr>
      </p:pic>
      <p:pic>
        <p:nvPicPr>
          <p:cNvPr id="9" name="Picture 4" descr="https://encrypted-tbn1.gstatic.com/images?q=tbn:ANd9GcRZbks_VBsZiJI93-Be_iMelAaJ68Jbn4koUVC0SmBgUZOmwFTyhA"/>
          <p:cNvPicPr>
            <a:picLocks noChangeAspect="1" noChangeArrowheads="1"/>
          </p:cNvPicPr>
          <p:nvPr/>
        </p:nvPicPr>
        <p:blipFill>
          <a:blip r:embed="rId6" cstate="print"/>
          <a:srcRect/>
          <a:stretch>
            <a:fillRect/>
          </a:stretch>
        </p:blipFill>
        <p:spPr bwMode="auto">
          <a:xfrm>
            <a:off x="9657189" y="2956059"/>
            <a:ext cx="663206" cy="663206"/>
          </a:xfrm>
          <a:prstGeom prst="rect">
            <a:avLst/>
          </a:prstGeom>
          <a:noFill/>
        </p:spPr>
      </p:pic>
      <p:pic>
        <p:nvPicPr>
          <p:cNvPr id="12" name="Picture 11" descr="Screen Shot 2015-10-04 at 13.36.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5153" y="1690688"/>
            <a:ext cx="750639" cy="666385"/>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9525288" y="5584964"/>
                <a:ext cx="965019" cy="3548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𝑆𝑡𝑎𝑡𝑒</m:t>
                      </m:r>
                      <m:r>
                        <a:rPr lang="en-US" b="0" i="1" smtClean="0">
                          <a:latin typeface="Cambria Math" charset="0"/>
                        </a:rPr>
                        <m:t> </m:t>
                      </m:r>
                      <m:r>
                        <a:rPr lang="en-US" b="0" i="1" smtClean="0">
                          <a:latin typeface="Cambria Math" charset="0"/>
                        </a:rPr>
                        <m:t>𝑂</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525288" y="5584964"/>
                <a:ext cx="965019" cy="354807"/>
              </a:xfrm>
              <a:prstGeom prst="rect">
                <a:avLst/>
              </a:prstGeom>
              <a:blipFill rotWithShape="0">
                <a:blip r:embed="rId7"/>
                <a:stretch>
                  <a:fillRect t="-96667" b="-125000"/>
                </a:stretch>
              </a:blipFill>
            </p:spPr>
            <p:txBody>
              <a:bodyPr/>
              <a:lstStyle/>
              <a:p>
                <a:r>
                  <a:rPr lang="en-US">
                    <a:noFill/>
                  </a:rPr>
                  <a:t> </a:t>
                </a:r>
              </a:p>
            </p:txBody>
          </p:sp>
        </mc:Fallback>
      </mc:AlternateContent>
      <p:cxnSp>
        <p:nvCxnSpPr>
          <p:cNvPr id="15" name="Straight Arrow Connector 14"/>
          <p:cNvCxnSpPr>
            <a:stCxn id="5" idx="2"/>
            <a:endCxn id="9" idx="1"/>
          </p:cNvCxnSpPr>
          <p:nvPr/>
        </p:nvCxnSpPr>
        <p:spPr>
          <a:xfrm>
            <a:off x="8710327" y="2711880"/>
            <a:ext cx="946862" cy="5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9" idx="3"/>
          </p:cNvCxnSpPr>
          <p:nvPr/>
        </p:nvCxnSpPr>
        <p:spPr>
          <a:xfrm flipH="1">
            <a:off x="10320395" y="2711880"/>
            <a:ext cx="960078" cy="5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own Arrow 17"/>
          <p:cNvSpPr/>
          <p:nvPr/>
        </p:nvSpPr>
        <p:spPr>
          <a:xfrm>
            <a:off x="9879410" y="5355570"/>
            <a:ext cx="256775" cy="216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9860400" y="3609018"/>
            <a:ext cx="275783" cy="317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2160" y="3524272"/>
            <a:ext cx="5092677" cy="2415499"/>
          </a:xfrm>
          <a:prstGeom prst="rect">
            <a:avLst/>
          </a:prstGeom>
        </p:spPr>
      </p:pic>
      <p:sp>
        <p:nvSpPr>
          <p:cNvPr id="21" name="Down Arrow 20"/>
          <p:cNvSpPr/>
          <p:nvPr/>
        </p:nvSpPr>
        <p:spPr>
          <a:xfrm>
            <a:off x="5635982" y="3933031"/>
            <a:ext cx="405032" cy="330435"/>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2" name="Down Arrow 21"/>
          <p:cNvSpPr/>
          <p:nvPr/>
        </p:nvSpPr>
        <p:spPr>
          <a:xfrm rot="10800000">
            <a:off x="5635982" y="5241190"/>
            <a:ext cx="405032" cy="330435"/>
          </a:xfrm>
          <a:prstGeom prst="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38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par>
                          <p:cTn id="64" fill="hold">
                            <p:stCondLst>
                              <p:cond delay="0"/>
                            </p:stCondLst>
                            <p:childTnLst>
                              <p:par>
                                <p:cTn id="65" presetID="2" presetClass="entr" presetSubtype="1"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fill="hold"/>
                                        <p:tgtEl>
                                          <p:spTgt spid="22"/>
                                        </p:tgtEl>
                                        <p:attrNameLst>
                                          <p:attrName>ppt_x</p:attrName>
                                        </p:attrNameLst>
                                      </p:cBhvr>
                                      <p:tavLst>
                                        <p:tav tm="0">
                                          <p:val>
                                            <p:strVal val="#ppt_x"/>
                                          </p:val>
                                        </p:tav>
                                        <p:tav tm="100000">
                                          <p:val>
                                            <p:strVal val="#ppt_x"/>
                                          </p:val>
                                        </p:tav>
                                      </p:tavLst>
                                    </p:anim>
                                    <p:anim calcmode="lin" valueType="num">
                                      <p:cBhvr additive="base">
                                        <p:cTn id="7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13" grpId="0" animBg="1"/>
      <p:bldP spid="18" grpId="0" animBg="1"/>
      <p:bldP spid="19"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 Dependence</a:t>
            </a:r>
            <a:endParaRPr lang="en-US" dirty="0"/>
          </a:p>
        </p:txBody>
      </p:sp>
      <p:sp>
        <p:nvSpPr>
          <p:cNvPr id="3" name="Content Placeholder 2"/>
          <p:cNvSpPr>
            <a:spLocks noGrp="1"/>
          </p:cNvSpPr>
          <p:nvPr>
            <p:ph idx="1"/>
          </p:nvPr>
        </p:nvSpPr>
        <p:spPr/>
        <p:txBody>
          <a:bodyPr/>
          <a:lstStyle/>
          <a:p>
            <a:r>
              <a:rPr lang="en-US" dirty="0" smtClean="0"/>
              <a:t>Expectation of Current Time</a:t>
            </a:r>
          </a:p>
          <a:p>
            <a:r>
              <a:rPr lang="en-US" dirty="0" smtClean="0"/>
              <a:t>Granularity of timestamp</a:t>
            </a:r>
          </a:p>
          <a:p>
            <a:r>
              <a:rPr lang="en-US" dirty="0" smtClean="0"/>
              <a:t>Influence of Miner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0" y="1690688"/>
            <a:ext cx="6210300" cy="2565400"/>
          </a:xfrm>
          <a:prstGeom prst="rect">
            <a:avLst/>
          </a:prstGeom>
        </p:spPr>
      </p:pic>
      <p:sp>
        <p:nvSpPr>
          <p:cNvPr id="5" name="Left Arrow 4"/>
          <p:cNvSpPr/>
          <p:nvPr/>
        </p:nvSpPr>
        <p:spPr>
          <a:xfrm>
            <a:off x="10086535" y="2138289"/>
            <a:ext cx="590843" cy="231665"/>
          </a:xfrm>
          <a:prstGeom prst="lef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30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2" presetClass="entr" presetSubtype="2"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1"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Callstack Attack</a:t>
            </a:r>
            <a:endParaRPr lang="en-US" dirty="0"/>
          </a:p>
        </p:txBody>
      </p:sp>
      <p:sp>
        <p:nvSpPr>
          <p:cNvPr id="3" name="Content Placeholder 2"/>
          <p:cNvSpPr>
            <a:spLocks noGrp="1"/>
          </p:cNvSpPr>
          <p:nvPr>
            <p:ph idx="1"/>
          </p:nvPr>
        </p:nvSpPr>
        <p:spPr>
          <a:xfrm>
            <a:off x="838200" y="1825625"/>
            <a:ext cx="6167511" cy="4214813"/>
          </a:xfrm>
        </p:spPr>
        <p:txBody>
          <a:bodyPr/>
          <a:lstStyle/>
          <a:p>
            <a:r>
              <a:rPr lang="en-US" dirty="0" smtClean="0"/>
              <a:t>Fixed Callstack Size of 1024</a:t>
            </a:r>
            <a:endParaRPr lang="en-US" dirty="0"/>
          </a:p>
          <a:p>
            <a:r>
              <a:rPr lang="en-US" dirty="0" smtClean="0"/>
              <a:t>Mishandled Exceptions</a:t>
            </a:r>
          </a:p>
          <a:p>
            <a:pPr lvl="1"/>
            <a:r>
              <a:rPr lang="en-US" dirty="0" smtClean="0"/>
              <a:t>Execution continues uninterrupted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731658" y="2029147"/>
            <a:ext cx="2261042" cy="1341094"/>
          </a:xfrm>
          <a:prstGeom prst="rect">
            <a:avLst/>
          </a:prstGeom>
          <a:solidFill>
            <a:srgbClr val="FFFFFF">
              <a:shade val="85000"/>
            </a:srgbClr>
          </a:solidFill>
          <a:ln w="88900" cap="sq">
            <a:solidFill>
              <a:srgbClr val="FFFFFF"/>
            </a:solidFill>
            <a:miter lim="800000"/>
          </a:ln>
          <a:effectLst>
            <a:glow rad="127000">
              <a:schemeClr val="accent2"/>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Down Arrow 5"/>
          <p:cNvSpPr/>
          <p:nvPr/>
        </p:nvSpPr>
        <p:spPr>
          <a:xfrm>
            <a:off x="9200239" y="3523769"/>
            <a:ext cx="534572" cy="444243"/>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323979" y="2015707"/>
                <a:ext cx="1363462"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r>
                        <a:rPr lang="en-US" b="0" i="1" smtClean="0">
                          <a:latin typeface="Cambria Math" charset="0"/>
                        </a:rPr>
                        <m:t>𝐴</m:t>
                      </m:r>
                      <m:r>
                        <a:rPr lang="en-US" b="0" i="1" smtClean="0">
                          <a:latin typeface="Cambria Math" charset="0"/>
                        </a:rPr>
                        <m:t> </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i="1" dirty="0" smtClean="0">
                          <a:latin typeface="Cambria Math" charset="0"/>
                        </a:rPr>
                        <m:t>𝑆𝑡𝑎𝑐𝑘</m:t>
                      </m:r>
                      <m:r>
                        <a:rPr lang="en-US" i="1" dirty="0" smtClean="0">
                          <a:latin typeface="Cambria Math" charset="0"/>
                        </a:rPr>
                        <m:t>: 0</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323979" y="2015707"/>
                <a:ext cx="1363462" cy="646331"/>
              </a:xfrm>
              <a:prstGeom prst="rect">
                <a:avLst/>
              </a:prstGeom>
              <a:blipFill rotWithShape="0">
                <a:blip r:embed="rId3"/>
                <a:stretch>
                  <a:fillRect t="-53704" b="-66667"/>
                </a:stretch>
              </a:blipFill>
            </p:spPr>
            <p:txBody>
              <a:bodyPr/>
              <a:lstStyle/>
              <a:p>
                <a:r>
                  <a:rPr lang="en-US">
                    <a:noFill/>
                  </a:rPr>
                  <a:t> </a:t>
                </a:r>
              </a:p>
            </p:txBody>
          </p:sp>
        </mc:Fallback>
      </mc:AlternateContent>
      <p:pic>
        <p:nvPicPr>
          <p:cNvPr id="9" name="Picture 8" descr="Screen Shot 2015-10-04 at 13.36.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391" y="1349322"/>
            <a:ext cx="750639" cy="666385"/>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6352114" y="3539872"/>
                <a:ext cx="13634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𝐶𝑎𝑙𝑙</m:t>
                      </m:r>
                      <m:r>
                        <a:rPr lang="en-US" b="0" i="1" smtClean="0">
                          <a:latin typeface="Cambria Math" charset="0"/>
                        </a:rPr>
                        <m:t> </m:t>
                      </m:r>
                      <m:r>
                        <a:rPr lang="en-US" b="0" i="1" smtClean="0">
                          <a:latin typeface="Cambria Math" charset="0"/>
                        </a:rPr>
                        <m:t>𝐵</m:t>
                      </m:r>
                      <m:r>
                        <a:rPr lang="en-US" b="0" i="1" smtClean="0">
                          <a:latin typeface="Cambria Math" charset="0"/>
                        </a:rPr>
                        <m:t> </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i="1" dirty="0" smtClean="0">
                          <a:latin typeface="Cambria Math" charset="0"/>
                        </a:rPr>
                        <m:t>𝑆𝑡𝑎𝑐𝑘</m:t>
                      </m:r>
                      <m:r>
                        <a:rPr lang="en-US" i="1" dirty="0" smtClean="0">
                          <a:latin typeface="Cambria Math" charset="0"/>
                        </a:rPr>
                        <m:t>:1023</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352114" y="3539872"/>
                <a:ext cx="1363462" cy="646331"/>
              </a:xfrm>
              <a:prstGeom prst="rect">
                <a:avLst/>
              </a:prstGeom>
              <a:blipFill rotWithShape="0">
                <a:blip r:embed="rId5"/>
                <a:stretch>
                  <a:fillRect t="-53704" b="-25000"/>
                </a:stretch>
              </a:blipFill>
            </p:spPr>
            <p:txBody>
              <a:bodyPr/>
              <a:lstStyle/>
              <a:p>
                <a:r>
                  <a:rPr lang="en-US">
                    <a:noFill/>
                  </a:rPr>
                  <a:t> </a:t>
                </a:r>
              </a:p>
            </p:txBody>
          </p:sp>
        </mc:Fallback>
      </mc:AlternateContent>
      <p:pic>
        <p:nvPicPr>
          <p:cNvPr id="13" name="Picture 4" descr="https://encrypted-tbn1.gstatic.com/images?q=tbn:ANd9GcRZbks_VBsZiJI93-Be_iMelAaJ68Jbn4koUVC0SmBgUZOmwFTyhA"/>
          <p:cNvPicPr>
            <a:picLocks noChangeAspect="1" noChangeArrowheads="1"/>
          </p:cNvPicPr>
          <p:nvPr/>
        </p:nvPicPr>
        <p:blipFill>
          <a:blip r:embed="rId6" cstate="print"/>
          <a:srcRect/>
          <a:stretch>
            <a:fillRect/>
          </a:stretch>
        </p:blipFill>
        <p:spPr bwMode="auto">
          <a:xfrm>
            <a:off x="6674107" y="2851369"/>
            <a:ext cx="663206" cy="663206"/>
          </a:xfrm>
          <a:prstGeom prst="rect">
            <a:avLst/>
          </a:prstGeom>
          <a:noFill/>
        </p:spPr>
      </p:pic>
      <p:cxnSp>
        <p:nvCxnSpPr>
          <p:cNvPr id="15" name="Straight Arrow Connector 14"/>
          <p:cNvCxnSpPr>
            <a:stCxn id="8" idx="3"/>
          </p:cNvCxnSpPr>
          <p:nvPr/>
        </p:nvCxnSpPr>
        <p:spPr>
          <a:xfrm>
            <a:off x="7687441" y="2338873"/>
            <a:ext cx="921987" cy="323165"/>
          </a:xfrm>
          <a:prstGeom prst="straightConnector1">
            <a:avLst/>
          </a:prstGeom>
          <a:ln w="88900">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p:cNvCxnSpPr>
            <a:stCxn id="12" idx="3"/>
          </p:cNvCxnSpPr>
          <p:nvPr/>
        </p:nvCxnSpPr>
        <p:spPr>
          <a:xfrm flipV="1">
            <a:off x="7715576" y="3182972"/>
            <a:ext cx="893852" cy="680066"/>
          </a:xfrm>
          <a:prstGeom prst="straightConnector1">
            <a:avLst/>
          </a:prstGeom>
          <a:ln w="88900">
            <a:tailEnd type="triangle"/>
          </a:ln>
        </p:spPr>
        <p:style>
          <a:lnRef idx="1">
            <a:schemeClr val="accent2"/>
          </a:lnRef>
          <a:fillRef idx="0">
            <a:schemeClr val="accent2"/>
          </a:fillRef>
          <a:effectRef idx="0">
            <a:schemeClr val="accent2"/>
          </a:effectRef>
          <a:fontRef idx="minor">
            <a:schemeClr val="tx1"/>
          </a:fontRef>
        </p:style>
      </p:cxnSp>
      <p:sp>
        <p:nvSpPr>
          <p:cNvPr id="19" name="Down Arrow 18"/>
          <p:cNvSpPr/>
          <p:nvPr/>
        </p:nvSpPr>
        <p:spPr>
          <a:xfrm>
            <a:off x="10058336" y="3505381"/>
            <a:ext cx="534572" cy="44424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rot="2602403">
            <a:off x="10105122" y="3498139"/>
            <a:ext cx="470901" cy="458726"/>
          </a:xfrm>
          <a:prstGeom prst="plus">
            <a:avLst>
              <a:gd name="adj" fmla="val 4878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731658" y="4121540"/>
            <a:ext cx="2261042" cy="1341094"/>
          </a:xfrm>
          <a:prstGeom prst="rect">
            <a:avLst/>
          </a:prstGeom>
          <a:solidFill>
            <a:srgbClr val="FFFFFF">
              <a:shade val="85000"/>
            </a:srgbClr>
          </a:solidFill>
          <a:ln w="88900" cap="sq">
            <a:solidFill>
              <a:srgbClr val="FFFFFF"/>
            </a:solidFill>
            <a:miter lim="800000"/>
          </a:ln>
          <a:effectLst>
            <a:glow rad="127000">
              <a:schemeClr val="accent6"/>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624" y="4340337"/>
            <a:ext cx="3825878" cy="1545967"/>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186" y="4243527"/>
            <a:ext cx="3306089" cy="1642777"/>
          </a:xfrm>
          <a:prstGeom prst="rect">
            <a:avLst/>
          </a:prstGeom>
        </p:spPr>
      </p:pic>
      <p:sp>
        <p:nvSpPr>
          <p:cNvPr id="26" name="Right Arrow 25"/>
          <p:cNvSpPr/>
          <p:nvPr/>
        </p:nvSpPr>
        <p:spPr>
          <a:xfrm>
            <a:off x="3647275" y="4914460"/>
            <a:ext cx="689349" cy="397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719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up)">
                                      <p:cBhvr>
                                        <p:cTn id="54" dur="500"/>
                                        <p:tgtEl>
                                          <p:spTgt spid="19"/>
                                        </p:tgtEl>
                                      </p:cBhvr>
                                    </p:animEffect>
                                  </p:childTnLst>
                                </p:cTn>
                              </p:par>
                            </p:childTnLst>
                          </p:cTn>
                        </p:par>
                        <p:par>
                          <p:cTn id="55" fill="hold">
                            <p:stCondLst>
                              <p:cond delay="500"/>
                            </p:stCondLst>
                            <p:childTnLst>
                              <p:par>
                                <p:cTn id="56" presetID="17" presetClass="entr" presetSubtype="1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12" grpId="0" animBg="1"/>
      <p:bldP spid="19" grpId="0" animBg="1"/>
      <p:bldP spid="20"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Reentrancy Bug</a:t>
            </a:r>
            <a:endParaRPr lang="en-US" dirty="0"/>
          </a:p>
        </p:txBody>
      </p:sp>
      <p:sp>
        <p:nvSpPr>
          <p:cNvPr id="3" name="Content Placeholder 2"/>
          <p:cNvSpPr>
            <a:spLocks noGrp="1"/>
          </p:cNvSpPr>
          <p:nvPr>
            <p:ph idx="1"/>
          </p:nvPr>
        </p:nvSpPr>
        <p:spPr/>
        <p:txBody>
          <a:bodyPr/>
          <a:lstStyle/>
          <a:p>
            <a:r>
              <a:rPr lang="en-US" dirty="0" smtClean="0"/>
              <a:t>External Contract Calls</a:t>
            </a:r>
          </a:p>
          <a:p>
            <a:r>
              <a:rPr lang="en-US" dirty="0" smtClean="0"/>
              <a:t>Suspension of Current State</a:t>
            </a:r>
          </a:p>
          <a:p>
            <a:r>
              <a:rPr lang="en-US" dirty="0" smtClean="0"/>
              <a:t>Malicious Exploitation</a:t>
            </a:r>
          </a:p>
          <a:p>
            <a:r>
              <a:rPr lang="en-US" dirty="0" smtClean="0"/>
              <a:t>TheDao Attack</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827221" y="1535722"/>
            <a:ext cx="1574635" cy="933965"/>
          </a:xfrm>
          <a:prstGeom prst="rect">
            <a:avLst/>
          </a:prstGeom>
          <a:solidFill>
            <a:srgbClr val="FFFFFF">
              <a:shade val="85000"/>
            </a:srgbClr>
          </a:solidFill>
          <a:ln w="88900" cap="sq">
            <a:solidFill>
              <a:srgbClr val="FFFFFF"/>
            </a:solidFill>
            <a:miter lim="800000"/>
          </a:ln>
          <a:effectLst>
            <a:glow rad="127000">
              <a:schemeClr val="accent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827220" y="3081361"/>
            <a:ext cx="1574635" cy="933965"/>
          </a:xfrm>
          <a:prstGeom prst="rect">
            <a:avLst/>
          </a:prstGeom>
          <a:solidFill>
            <a:srgbClr val="FFFFFF">
              <a:shade val="85000"/>
            </a:srgbClr>
          </a:solidFill>
          <a:ln w="88900" cap="sq">
            <a:solidFill>
              <a:srgbClr val="FFFFFF"/>
            </a:solidFill>
            <a:miter lim="800000"/>
          </a:ln>
          <a:effectLst>
            <a:glow rad="127000">
              <a:schemeClr val="accent4"/>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827220" y="4632616"/>
            <a:ext cx="1574635" cy="933965"/>
          </a:xfrm>
          <a:prstGeom prst="rect">
            <a:avLst/>
          </a:prstGeom>
          <a:solidFill>
            <a:srgbClr val="FFFFFF">
              <a:shade val="85000"/>
            </a:srgbClr>
          </a:solidFill>
          <a:ln w="88900" cap="sq">
            <a:solidFill>
              <a:srgbClr val="FFFFFF"/>
            </a:solidFill>
            <a:miter lim="800000"/>
          </a:ln>
          <a:effectLst>
            <a:glow rad="127000">
              <a:schemeClr val="accent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U-Turn Arrow 6"/>
          <p:cNvSpPr/>
          <p:nvPr/>
        </p:nvSpPr>
        <p:spPr>
          <a:xfrm rot="16200000" flipV="1">
            <a:off x="9086495" y="3141629"/>
            <a:ext cx="3582664" cy="813428"/>
          </a:xfrm>
          <a:prstGeom prst="uturnArrow">
            <a:avLst>
              <a:gd name="adj1" fmla="val 23075"/>
              <a:gd name="adj2" fmla="val 21875"/>
              <a:gd name="adj3" fmla="val 25000"/>
              <a:gd name="adj4" fmla="val 75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p:cNvSpPr/>
          <p:nvPr/>
        </p:nvSpPr>
        <p:spPr>
          <a:xfrm>
            <a:off x="9431657" y="2578340"/>
            <a:ext cx="365760" cy="368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9431657" y="4150263"/>
            <a:ext cx="365760" cy="3680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713" b="2832"/>
          <a:stretch/>
        </p:blipFill>
        <p:spPr>
          <a:xfrm>
            <a:off x="8827220" y="3075710"/>
            <a:ext cx="1574635" cy="933965"/>
          </a:xfrm>
          <a:prstGeom prst="rect">
            <a:avLst/>
          </a:prstGeom>
          <a:solidFill>
            <a:srgbClr val="FFFFFF">
              <a:shade val="85000"/>
            </a:srgbClr>
          </a:solidFill>
          <a:ln w="88900" cap="sq">
            <a:solidFill>
              <a:srgbClr val="FFFFFF"/>
            </a:solidFill>
            <a:miter lim="800000"/>
          </a:ln>
          <a:effectLst>
            <a:glow rad="127000">
              <a:srgbClr val="FF0000"/>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U-Turn Arrow 10"/>
          <p:cNvSpPr/>
          <p:nvPr/>
        </p:nvSpPr>
        <p:spPr>
          <a:xfrm rot="16200000">
            <a:off x="7262690" y="2380424"/>
            <a:ext cx="1989089" cy="763916"/>
          </a:xfrm>
          <a:prstGeom prst="uturnArrow">
            <a:avLst>
              <a:gd name="adj1" fmla="val 23075"/>
              <a:gd name="adj2" fmla="val 21875"/>
              <a:gd name="adj3" fmla="val 25000"/>
              <a:gd name="adj4" fmla="val 75000"/>
              <a:gd name="adj5" fmla="val 100000"/>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961" y="3882157"/>
            <a:ext cx="4565392" cy="2075978"/>
          </a:xfrm>
          <a:prstGeom prst="rect">
            <a:avLst/>
          </a:prstGeom>
        </p:spPr>
      </p:pic>
      <p:sp>
        <p:nvSpPr>
          <p:cNvPr id="14" name="Right Arrow 13"/>
          <p:cNvSpPr/>
          <p:nvPr/>
        </p:nvSpPr>
        <p:spPr>
          <a:xfrm flipV="1">
            <a:off x="2923825" y="5514584"/>
            <a:ext cx="378878" cy="132569"/>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31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par>
                          <p:cTn id="49" fill="hold">
                            <p:stCondLst>
                              <p:cond delay="500"/>
                            </p:stCondLst>
                            <p:childTnLst>
                              <p:par>
                                <p:cTn id="50" presetID="9" presetClass="exit" presetSubtype="0" fill="hold" grpId="1" nodeType="afterEffect">
                                  <p:stCondLst>
                                    <p:cond delay="0"/>
                                  </p:stCondLst>
                                  <p:childTnLst>
                                    <p:animEffect transition="out" filter="dissolv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par>
                          <p:cTn id="57" fill="hold">
                            <p:stCondLst>
                              <p:cond delay="0"/>
                            </p:stCondLst>
                            <p:childTnLst>
                              <p:par>
                                <p:cTn id="58" presetID="2" presetClass="entr" presetSubtype="8"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0-#ppt_w/2"/>
                                          </p:val>
                                        </p:tav>
                                        <p:tav tm="100000">
                                          <p:val>
                                            <p:strVal val="#ppt_x"/>
                                          </p:val>
                                        </p:tav>
                                      </p:tavLst>
                                    </p:anim>
                                    <p:anim calcmode="lin" valueType="num">
                                      <p:cBhvr additive="base">
                                        <p:cTn id="6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9" grpId="1" animBg="1"/>
      <p:bldP spid="11"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Solution</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0617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825624"/>
            <a:ext cx="10515600" cy="4214813"/>
          </a:xfrm>
        </p:spPr>
        <p:txBody>
          <a:bodyPr/>
          <a:lstStyle/>
          <a:p>
            <a:r>
              <a:rPr lang="en-US" dirty="0" smtClean="0"/>
              <a:t>Cryptocurrencies</a:t>
            </a:r>
          </a:p>
          <a:p>
            <a:pPr lvl="1"/>
            <a:r>
              <a:rPr lang="en-US" dirty="0" smtClean="0"/>
              <a:t>Introduced in 2009</a:t>
            </a:r>
          </a:p>
          <a:p>
            <a:pPr lvl="1"/>
            <a:r>
              <a:rPr lang="en-US" dirty="0" smtClean="0"/>
              <a:t>Bitcoin, Ethereum</a:t>
            </a:r>
          </a:p>
          <a:p>
            <a:pPr lvl="1"/>
            <a:r>
              <a:rPr lang="en-US" dirty="0" smtClean="0"/>
              <a:t>Over 11 billion USD</a:t>
            </a:r>
          </a:p>
          <a:p>
            <a:pPr lvl="1"/>
            <a:r>
              <a:rPr lang="en-US" dirty="0" smtClean="0"/>
              <a:t>P2P Payments</a:t>
            </a:r>
          </a:p>
          <a:p>
            <a:pPr lvl="1"/>
            <a:r>
              <a:rPr lang="en-US" dirty="0" smtClean="0"/>
              <a:t>Automated Transactions</a:t>
            </a:r>
          </a:p>
          <a:p>
            <a:pPr lvl="1"/>
            <a:r>
              <a:rPr lang="en-US" dirty="0" smtClean="0"/>
              <a:t>Smart Contracts</a:t>
            </a:r>
            <a:endParaRPr lang="en-US" dirty="0"/>
          </a:p>
        </p:txBody>
      </p:sp>
      <p:pic>
        <p:nvPicPr>
          <p:cNvPr id="4" name="Picture 3"/>
          <p:cNvPicPr>
            <a:picLocks noChangeAspect="1"/>
          </p:cNvPicPr>
          <p:nvPr/>
        </p:nvPicPr>
        <p:blipFill>
          <a:blip r:embed="rId3"/>
          <a:stretch>
            <a:fillRect/>
          </a:stretch>
        </p:blipFill>
        <p:spPr>
          <a:xfrm>
            <a:off x="5810250" y="1825625"/>
            <a:ext cx="1403350" cy="1403350"/>
          </a:xfrm>
          <a:prstGeom prst="rect">
            <a:avLst/>
          </a:prstGeom>
        </p:spPr>
      </p:pic>
      <p:pic>
        <p:nvPicPr>
          <p:cNvPr id="5" name="Picture 4"/>
          <p:cNvPicPr>
            <a:picLocks noChangeAspect="1"/>
          </p:cNvPicPr>
          <p:nvPr/>
        </p:nvPicPr>
        <p:blipFill rotWithShape="1">
          <a:blip r:embed="rId4"/>
          <a:srcRect l="30543" t="16516" r="30203" b="16290"/>
          <a:stretch/>
        </p:blipFill>
        <p:spPr>
          <a:xfrm>
            <a:off x="7860646" y="1825624"/>
            <a:ext cx="819806" cy="1403351"/>
          </a:xfrm>
          <a:prstGeom prst="rect">
            <a:avLst/>
          </a:prstGeom>
        </p:spPr>
      </p:pic>
      <p:pic>
        <p:nvPicPr>
          <p:cNvPr id="6" name="Picture 5"/>
          <p:cNvPicPr>
            <a:picLocks noChangeAspect="1"/>
          </p:cNvPicPr>
          <p:nvPr/>
        </p:nvPicPr>
        <p:blipFill>
          <a:blip r:embed="rId5"/>
          <a:stretch>
            <a:fillRect/>
          </a:stretch>
        </p:blipFill>
        <p:spPr>
          <a:xfrm>
            <a:off x="9315451" y="1825626"/>
            <a:ext cx="1403350" cy="1403350"/>
          </a:xfrm>
          <a:prstGeom prst="rect">
            <a:avLst/>
          </a:prstGeom>
        </p:spPr>
      </p:pic>
      <p:pic>
        <p:nvPicPr>
          <p:cNvPr id="7" name="Picture 6"/>
          <p:cNvPicPr>
            <a:picLocks noChangeAspect="1"/>
          </p:cNvPicPr>
          <p:nvPr/>
        </p:nvPicPr>
        <p:blipFill>
          <a:blip r:embed="rId6"/>
          <a:stretch>
            <a:fillRect/>
          </a:stretch>
        </p:blipFill>
        <p:spPr>
          <a:xfrm>
            <a:off x="5810249" y="3363912"/>
            <a:ext cx="1403351" cy="1403351"/>
          </a:xfrm>
          <a:prstGeom prst="rect">
            <a:avLst/>
          </a:prstGeom>
        </p:spPr>
      </p:pic>
      <p:pic>
        <p:nvPicPr>
          <p:cNvPr id="8" name="Picture 7"/>
          <p:cNvPicPr>
            <a:picLocks noChangeAspect="1"/>
          </p:cNvPicPr>
          <p:nvPr/>
        </p:nvPicPr>
        <p:blipFill>
          <a:blip r:embed="rId7"/>
          <a:stretch>
            <a:fillRect/>
          </a:stretch>
        </p:blipFill>
        <p:spPr>
          <a:xfrm>
            <a:off x="7568080" y="3362326"/>
            <a:ext cx="1404937" cy="1404937"/>
          </a:xfrm>
          <a:prstGeom prst="rect">
            <a:avLst/>
          </a:prstGeom>
        </p:spPr>
      </p:pic>
      <p:pic>
        <p:nvPicPr>
          <p:cNvPr id="9" name="Picture 8"/>
          <p:cNvPicPr>
            <a:picLocks noChangeAspect="1"/>
          </p:cNvPicPr>
          <p:nvPr/>
        </p:nvPicPr>
        <p:blipFill>
          <a:blip r:embed="rId8"/>
          <a:stretch>
            <a:fillRect/>
          </a:stretch>
        </p:blipFill>
        <p:spPr>
          <a:xfrm>
            <a:off x="9315451" y="3362326"/>
            <a:ext cx="1409131" cy="1404937"/>
          </a:xfrm>
          <a:prstGeom prst="rect">
            <a:avLst/>
          </a:prstGeom>
        </p:spPr>
      </p:pic>
    </p:spTree>
    <p:extLst>
      <p:ext uri="{BB962C8B-B14F-4D97-AF65-F5344CB8AC3E}">
        <p14:creationId xmlns:p14="http://schemas.microsoft.com/office/powerpoint/2010/main" val="97106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Based on Symbolic Execution</a:t>
            </a:r>
          </a:p>
          <a:p>
            <a:r>
              <a:rPr lang="en-US" dirty="0" smtClean="0"/>
              <a:t>Modular and Extensible</a:t>
            </a:r>
            <a:endParaRPr lang="en-US" dirty="0"/>
          </a:p>
        </p:txBody>
      </p:sp>
      <p:sp>
        <p:nvSpPr>
          <p:cNvPr id="76" name="Rounded Rectangle 75"/>
          <p:cNvSpPr/>
          <p:nvPr/>
        </p:nvSpPr>
        <p:spPr>
          <a:xfrm>
            <a:off x="838201" y="3513538"/>
            <a:ext cx="1843087" cy="485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Bytecode</a:t>
            </a:r>
            <a:endParaRPr lang="en-US" dirty="0"/>
          </a:p>
        </p:txBody>
      </p:sp>
      <p:sp>
        <p:nvSpPr>
          <p:cNvPr id="77" name="Rounded Rectangle 76"/>
          <p:cNvSpPr/>
          <p:nvPr/>
        </p:nvSpPr>
        <p:spPr>
          <a:xfrm>
            <a:off x="838200" y="4540650"/>
            <a:ext cx="1843087" cy="485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Ethereum State</a:t>
            </a:r>
            <a:endParaRPr lang="en-US" dirty="0"/>
          </a:p>
        </p:txBody>
      </p:sp>
      <p:sp>
        <p:nvSpPr>
          <p:cNvPr id="78" name="Rounded Rectangle 77"/>
          <p:cNvSpPr/>
          <p:nvPr/>
        </p:nvSpPr>
        <p:spPr>
          <a:xfrm>
            <a:off x="5229225" y="3513537"/>
            <a:ext cx="1843087" cy="48577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CFG Builder</a:t>
            </a:r>
            <a:endParaRPr lang="en-US" dirty="0"/>
          </a:p>
        </p:txBody>
      </p:sp>
      <p:sp>
        <p:nvSpPr>
          <p:cNvPr id="79" name="Rounded Rectangle 78"/>
          <p:cNvSpPr/>
          <p:nvPr/>
        </p:nvSpPr>
        <p:spPr>
          <a:xfrm>
            <a:off x="3631406" y="4540650"/>
            <a:ext cx="1047750" cy="4857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Explorer</a:t>
            </a:r>
            <a:endParaRPr lang="en-US" dirty="0"/>
          </a:p>
        </p:txBody>
      </p:sp>
      <p:sp>
        <p:nvSpPr>
          <p:cNvPr id="80" name="Rounded Rectangle 79"/>
          <p:cNvSpPr/>
          <p:nvPr/>
        </p:nvSpPr>
        <p:spPr>
          <a:xfrm>
            <a:off x="5283994" y="4528345"/>
            <a:ext cx="1843087" cy="4857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Core Analysis</a:t>
            </a:r>
            <a:endParaRPr lang="en-US" dirty="0"/>
          </a:p>
        </p:txBody>
      </p:sp>
      <p:sp>
        <p:nvSpPr>
          <p:cNvPr id="81" name="Rounded Rectangle 80"/>
          <p:cNvSpPr/>
          <p:nvPr/>
        </p:nvSpPr>
        <p:spPr>
          <a:xfrm>
            <a:off x="7724776" y="4528344"/>
            <a:ext cx="1197767" cy="4857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Validator</a:t>
            </a:r>
            <a:endParaRPr lang="en-US" dirty="0"/>
          </a:p>
        </p:txBody>
      </p:sp>
      <p:sp>
        <p:nvSpPr>
          <p:cNvPr id="82" name="Rounded Rectangle 81"/>
          <p:cNvSpPr/>
          <p:nvPr/>
        </p:nvSpPr>
        <p:spPr>
          <a:xfrm>
            <a:off x="5018483" y="5431236"/>
            <a:ext cx="2264569" cy="48577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Z3 Bit Vector Solver</a:t>
            </a:r>
            <a:endParaRPr lang="en-US" dirty="0"/>
          </a:p>
        </p:txBody>
      </p:sp>
      <p:sp>
        <p:nvSpPr>
          <p:cNvPr id="83" name="Rounded Rectangle 82"/>
          <p:cNvSpPr/>
          <p:nvPr/>
        </p:nvSpPr>
        <p:spPr>
          <a:xfrm>
            <a:off x="9620249" y="3513534"/>
            <a:ext cx="1843087" cy="4857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Visualizer</a:t>
            </a:r>
            <a:endParaRPr lang="en-US" dirty="0"/>
          </a:p>
        </p:txBody>
      </p:sp>
      <p:sp>
        <p:nvSpPr>
          <p:cNvPr id="84" name="Right Arrow 83"/>
          <p:cNvSpPr/>
          <p:nvPr/>
        </p:nvSpPr>
        <p:spPr>
          <a:xfrm>
            <a:off x="2681287" y="3661570"/>
            <a:ext cx="2547938" cy="189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4679156" y="4027488"/>
            <a:ext cx="550069" cy="541338"/>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4679156" y="5014120"/>
            <a:ext cx="339327" cy="417116"/>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89" name="Right Arrow 88"/>
          <p:cNvSpPr/>
          <p:nvPr/>
        </p:nvSpPr>
        <p:spPr>
          <a:xfrm>
            <a:off x="2681287" y="4668833"/>
            <a:ext cx="950119" cy="216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p:cNvSpPr/>
          <p:nvPr/>
        </p:nvSpPr>
        <p:spPr>
          <a:xfrm>
            <a:off x="4686300" y="4668833"/>
            <a:ext cx="590552" cy="1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p:cNvSpPr/>
          <p:nvPr/>
        </p:nvSpPr>
        <p:spPr>
          <a:xfrm>
            <a:off x="7141367" y="4668832"/>
            <a:ext cx="590552" cy="1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p:nvPr/>
        </p:nvCxnSpPr>
        <p:spPr>
          <a:xfrm flipV="1">
            <a:off x="7283052" y="5026425"/>
            <a:ext cx="441724" cy="404811"/>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7072311" y="3661569"/>
            <a:ext cx="2547938" cy="189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p:cNvCxnSpPr/>
          <p:nvPr/>
        </p:nvCxnSpPr>
        <p:spPr>
          <a:xfrm flipV="1">
            <a:off x="8922543" y="4027485"/>
            <a:ext cx="697706" cy="529035"/>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283743" y="3097213"/>
            <a:ext cx="5843588" cy="2943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6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left)">
                                      <p:cBhvr>
                                        <p:cTn id="23" dur="500"/>
                                        <p:tgtEl>
                                          <p:spTgt spid="84"/>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up)">
                                      <p:cBhvr>
                                        <p:cTn id="31" dur="500"/>
                                        <p:tgtEl>
                                          <p:spTgt spid="8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par>
                          <p:cTn id="43" fill="hold">
                            <p:stCondLst>
                              <p:cond delay="0"/>
                            </p:stCondLst>
                            <p:childTnLst>
                              <p:par>
                                <p:cTn id="44" presetID="22" presetClass="entr" presetSubtype="4" fill="hold"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down)">
                                      <p:cBhvr>
                                        <p:cTn id="46" dur="500"/>
                                        <p:tgtEl>
                                          <p:spTgt spid="8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wipe(left)">
                                      <p:cBhvr>
                                        <p:cTn id="51" dur="500"/>
                                        <p:tgtEl>
                                          <p:spTgt spid="93"/>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down)">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wipe(left)">
                                      <p:cBhvr>
                                        <p:cTn id="72" dur="500"/>
                                        <p:tgtEl>
                                          <p:spTgt spid="97"/>
                                        </p:tgtEl>
                                      </p:cBhvr>
                                    </p:animEffect>
                                  </p:childTnLst>
                                </p:cTn>
                              </p:par>
                              <p:par>
                                <p:cTn id="73" presetID="22" presetClass="entr" presetSubtype="8"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wipe(left)">
                                      <p:cBhvr>
                                        <p:cTn id="75" dur="500"/>
                                        <p:tgtEl>
                                          <p:spTgt spid="99"/>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 presetClass="entr" presetSubtype="1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checkerboard(across)">
                                      <p:cBhvr>
                                        <p:cTn id="8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6" grpId="0" animBg="1"/>
      <p:bldP spid="77" grpId="0" animBg="1"/>
      <p:bldP spid="78" grpId="0" animBg="1"/>
      <p:bldP spid="79" grpId="0" animBg="1"/>
      <p:bldP spid="80" grpId="0" animBg="1"/>
      <p:bldP spid="81" grpId="0" animBg="1"/>
      <p:bldP spid="82" grpId="0" animBg="1"/>
      <p:bldP spid="83" grpId="0" animBg="1"/>
      <p:bldP spid="84" grpId="0" animBg="1"/>
      <p:bldP spid="89" grpId="0" animBg="1"/>
      <p:bldP spid="93" grpId="0" animBg="1"/>
      <p:bldP spid="94" grpId="0" animBg="1"/>
      <p:bldP spid="97"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Symbolic Execution</a:t>
            </a:r>
            <a:endParaRPr lang="en-US" dirty="0"/>
          </a:p>
        </p:txBody>
      </p:sp>
      <p:sp>
        <p:nvSpPr>
          <p:cNvPr id="3" name="Content Placeholder 2"/>
          <p:cNvSpPr>
            <a:spLocks noGrp="1"/>
          </p:cNvSpPr>
          <p:nvPr>
            <p:ph idx="1"/>
          </p:nvPr>
        </p:nvSpPr>
        <p:spPr>
          <a:xfrm>
            <a:off x="652300" y="1415864"/>
            <a:ext cx="10515600" cy="4214813"/>
          </a:xfrm>
        </p:spPr>
        <p:txBody>
          <a:bodyPr>
            <a:normAutofit/>
          </a:bodyPr>
          <a:lstStyle/>
          <a:p>
            <a:r>
              <a:rPr lang="en-US" sz="1800" dirty="0" smtClean="0"/>
              <a:t>Formulation and Analysis of Path Conditions</a:t>
            </a:r>
          </a:p>
          <a:p>
            <a:r>
              <a:rPr lang="en-US" sz="1800" dirty="0" smtClean="0"/>
              <a:t>Advantages over Dynamic Analysis</a:t>
            </a:r>
          </a:p>
          <a:p>
            <a:r>
              <a:rPr lang="en-US" sz="1800" dirty="0" smtClean="0"/>
              <a:t>Multiple interleaving paths</a:t>
            </a:r>
          </a:p>
          <a:p>
            <a:r>
              <a:rPr lang="en-US" sz="1800" dirty="0" smtClean="0"/>
              <a:t>Exploitable intermediate states</a:t>
            </a:r>
          </a:p>
        </p:txBody>
      </p:sp>
      <p:grpSp>
        <p:nvGrpSpPr>
          <p:cNvPr id="377" name="Group 376"/>
          <p:cNvGrpSpPr/>
          <p:nvPr/>
        </p:nvGrpSpPr>
        <p:grpSpPr>
          <a:xfrm>
            <a:off x="4843463" y="1415864"/>
            <a:ext cx="7348537" cy="4656324"/>
            <a:chOff x="155575" y="1190879"/>
            <a:chExt cx="8912230" cy="5732884"/>
          </a:xfrm>
        </p:grpSpPr>
        <p:sp>
          <p:nvSpPr>
            <p:cNvPr id="378" name="Right Arrow 377"/>
            <p:cNvSpPr/>
            <p:nvPr/>
          </p:nvSpPr>
          <p:spPr>
            <a:xfrm rot="5400000">
              <a:off x="4715214" y="1809170"/>
              <a:ext cx="312735" cy="162843"/>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17"/>
            <p:cNvGrpSpPr/>
            <p:nvPr/>
          </p:nvGrpSpPr>
          <p:grpSpPr>
            <a:xfrm>
              <a:off x="4096544" y="1978694"/>
              <a:ext cx="1694656" cy="4114802"/>
              <a:chOff x="685800" y="1303337"/>
              <a:chExt cx="1828800" cy="4495800"/>
            </a:xfrm>
          </p:grpSpPr>
          <p:sp>
            <p:nvSpPr>
              <p:cNvPr id="458" name="Oval 457"/>
              <p:cNvSpPr/>
              <p:nvPr/>
            </p:nvSpPr>
            <p:spPr bwMode="auto">
              <a:xfrm>
                <a:off x="1371600" y="1303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59" name="Oval 458"/>
              <p:cNvSpPr/>
              <p:nvPr/>
            </p:nvSpPr>
            <p:spPr bwMode="auto">
              <a:xfrm>
                <a:off x="10668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0" name="Oval 459"/>
              <p:cNvSpPr/>
              <p:nvPr/>
            </p:nvSpPr>
            <p:spPr bwMode="auto">
              <a:xfrm>
                <a:off x="16764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1" name="Oval 460"/>
              <p:cNvSpPr/>
              <p:nvPr/>
            </p:nvSpPr>
            <p:spPr bwMode="auto">
              <a:xfrm>
                <a:off x="1371600" y="2293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2" name="Oval 461"/>
              <p:cNvSpPr/>
              <p:nvPr/>
            </p:nvSpPr>
            <p:spPr bwMode="auto">
              <a:xfrm>
                <a:off x="9144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3" name="Oval 462"/>
              <p:cNvSpPr/>
              <p:nvPr/>
            </p:nvSpPr>
            <p:spPr bwMode="auto">
              <a:xfrm>
                <a:off x="9144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4" name="Oval 463"/>
              <p:cNvSpPr/>
              <p:nvPr/>
            </p:nvSpPr>
            <p:spPr bwMode="auto">
              <a:xfrm>
                <a:off x="14478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5" name="Oval 464"/>
              <p:cNvSpPr/>
              <p:nvPr/>
            </p:nvSpPr>
            <p:spPr bwMode="auto">
              <a:xfrm>
                <a:off x="9144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6" name="Oval 465"/>
              <p:cNvSpPr/>
              <p:nvPr/>
            </p:nvSpPr>
            <p:spPr bwMode="auto">
              <a:xfrm>
                <a:off x="14478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7" name="Oval 466"/>
              <p:cNvSpPr/>
              <p:nvPr/>
            </p:nvSpPr>
            <p:spPr bwMode="auto">
              <a:xfrm>
                <a:off x="19812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8" name="Oval 467"/>
              <p:cNvSpPr/>
              <p:nvPr/>
            </p:nvSpPr>
            <p:spPr bwMode="auto">
              <a:xfrm>
                <a:off x="1447800" y="45037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69" name="Oval 468"/>
              <p:cNvSpPr/>
              <p:nvPr/>
            </p:nvSpPr>
            <p:spPr bwMode="auto">
              <a:xfrm>
                <a:off x="914400" y="4960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70" name="Oval 469"/>
              <p:cNvSpPr/>
              <p:nvPr/>
            </p:nvSpPr>
            <p:spPr bwMode="auto">
              <a:xfrm>
                <a:off x="914400" y="5494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471" name="Curved Connector 181"/>
              <p:cNvCxnSpPr>
                <a:cxnSpLocks noChangeShapeType="1"/>
                <a:stCxn id="394" idx="3"/>
                <a:endCxn id="395" idx="7"/>
              </p:cNvCxnSpPr>
              <p:nvPr/>
            </p:nvCxnSpPr>
            <p:spPr bwMode="auto">
              <a:xfrm rot="5400000">
                <a:off x="1250950" y="1639887"/>
                <a:ext cx="241300" cy="88900"/>
              </a:xfrm>
              <a:prstGeom prst="curvedConnector3">
                <a:avLst>
                  <a:gd name="adj1" fmla="val 30347"/>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2" name="Curved Connector 184"/>
              <p:cNvCxnSpPr>
                <a:cxnSpLocks noChangeShapeType="1"/>
                <a:stCxn id="394" idx="5"/>
                <a:endCxn id="396" idx="1"/>
              </p:cNvCxnSpPr>
              <p:nvPr/>
            </p:nvCxnSpPr>
            <p:spPr bwMode="auto">
              <a:xfrm rot="16200000" flipH="1">
                <a:off x="1555750" y="1639887"/>
                <a:ext cx="2413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3" name="Curved Connector 190"/>
              <p:cNvCxnSpPr>
                <a:cxnSpLocks noChangeShapeType="1"/>
                <a:stCxn id="395" idx="5"/>
                <a:endCxn id="397" idx="1"/>
              </p:cNvCxnSpPr>
              <p:nvPr/>
            </p:nvCxnSpPr>
            <p:spPr bwMode="auto">
              <a:xfrm rot="16200000" flipH="1">
                <a:off x="12128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4" name="Curved Connector 194"/>
              <p:cNvCxnSpPr>
                <a:cxnSpLocks noChangeShapeType="1"/>
                <a:stCxn id="396" idx="3"/>
                <a:endCxn id="397" idx="7"/>
              </p:cNvCxnSpPr>
              <p:nvPr/>
            </p:nvCxnSpPr>
            <p:spPr bwMode="auto">
              <a:xfrm rot="5400000">
                <a:off x="15176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5" name="Curved Connector 201"/>
              <p:cNvCxnSpPr>
                <a:cxnSpLocks noChangeShapeType="1"/>
                <a:stCxn id="397" idx="2"/>
                <a:endCxn id="398" idx="0"/>
              </p:cNvCxnSpPr>
              <p:nvPr/>
            </p:nvCxnSpPr>
            <p:spPr bwMode="auto">
              <a:xfrm rot="10800000" flipV="1">
                <a:off x="1066800" y="2446337"/>
                <a:ext cx="3048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6" name="Straight Arrow Connector 208"/>
              <p:cNvCxnSpPr>
                <a:cxnSpLocks noChangeShapeType="1"/>
                <a:stCxn id="398" idx="4"/>
                <a:endCxn id="399" idx="0"/>
              </p:cNvCxnSpPr>
              <p:nvPr/>
            </p:nvCxnSpPr>
            <p:spPr bwMode="auto">
              <a:xfrm rot="5400000">
                <a:off x="951707" y="31710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7" name="Straight Arrow Connector 209"/>
              <p:cNvCxnSpPr>
                <a:cxnSpLocks noChangeShapeType="1"/>
                <a:endCxn id="401" idx="0"/>
              </p:cNvCxnSpPr>
              <p:nvPr/>
            </p:nvCxnSpPr>
            <p:spPr bwMode="auto">
              <a:xfrm rot="5400000">
                <a:off x="915194" y="37409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8" name="Curved Connector 212"/>
              <p:cNvCxnSpPr>
                <a:cxnSpLocks noChangeShapeType="1"/>
                <a:stCxn id="404" idx="3"/>
                <a:endCxn id="405" idx="6"/>
              </p:cNvCxnSpPr>
              <p:nvPr/>
            </p:nvCxnSpPr>
            <p:spPr bwMode="auto">
              <a:xfrm rot="5400000">
                <a:off x="1181100" y="4802187"/>
                <a:ext cx="349250" cy="2730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79" name="Curved Connector 219"/>
              <p:cNvCxnSpPr>
                <a:cxnSpLocks noChangeShapeType="1"/>
                <a:stCxn id="398" idx="6"/>
                <a:endCxn id="400" idx="1"/>
              </p:cNvCxnSpPr>
              <p:nvPr/>
            </p:nvCxnSpPr>
            <p:spPr bwMode="auto">
              <a:xfrm>
                <a:off x="1219200" y="2903537"/>
                <a:ext cx="273050" cy="4254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0" name="Curved Connector 219"/>
              <p:cNvCxnSpPr>
                <a:cxnSpLocks noChangeShapeType="1"/>
                <a:stCxn id="403" idx="4"/>
                <a:endCxn id="404" idx="6"/>
              </p:cNvCxnSpPr>
              <p:nvPr/>
            </p:nvCxnSpPr>
            <p:spPr bwMode="auto">
              <a:xfrm rot="5400000">
                <a:off x="1714500" y="4237037"/>
                <a:ext cx="457200" cy="3810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1" name="Straight Arrow Connector 227"/>
              <p:cNvCxnSpPr>
                <a:cxnSpLocks noChangeShapeType="1"/>
                <a:endCxn id="402" idx="0"/>
              </p:cNvCxnSpPr>
              <p:nvPr/>
            </p:nvCxnSpPr>
            <p:spPr bwMode="auto">
              <a:xfrm rot="5400000">
                <a:off x="1447007" y="3742531"/>
                <a:ext cx="3048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2" name="Straight Arrow Connector 229"/>
              <p:cNvCxnSpPr>
                <a:cxnSpLocks noChangeShapeType="1"/>
              </p:cNvCxnSpPr>
              <p:nvPr/>
            </p:nvCxnSpPr>
            <p:spPr bwMode="auto">
              <a:xfrm rot="5400000">
                <a:off x="1448594" y="43505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3" name="Curved Connector 219"/>
              <p:cNvCxnSpPr>
                <a:cxnSpLocks noChangeShapeType="1"/>
                <a:stCxn id="400" idx="5"/>
                <a:endCxn id="403" idx="1"/>
              </p:cNvCxnSpPr>
              <p:nvPr/>
            </p:nvCxnSpPr>
            <p:spPr bwMode="auto">
              <a:xfrm rot="16200000" flipH="1">
                <a:off x="1670050" y="3582987"/>
                <a:ext cx="393700" cy="3175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4" name="Straight Arrow Connector 235"/>
              <p:cNvCxnSpPr>
                <a:cxnSpLocks noChangeShapeType="1"/>
                <a:stCxn id="401" idx="4"/>
                <a:endCxn id="405" idx="0"/>
              </p:cNvCxnSpPr>
              <p:nvPr/>
            </p:nvCxnSpPr>
            <p:spPr bwMode="auto">
              <a:xfrm rot="5400000">
                <a:off x="685007" y="4580731"/>
                <a:ext cx="7620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5" name="Straight Arrow Connector 238"/>
              <p:cNvCxnSpPr>
                <a:cxnSpLocks noChangeShapeType="1"/>
                <a:stCxn id="405" idx="4"/>
                <a:endCxn id="406" idx="0"/>
              </p:cNvCxnSpPr>
              <p:nvPr/>
            </p:nvCxnSpPr>
            <p:spPr bwMode="auto">
              <a:xfrm rot="5400000">
                <a:off x="951707" y="53808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486" name="Oval 485"/>
              <p:cNvSpPr/>
              <p:nvPr/>
            </p:nvSpPr>
            <p:spPr bwMode="auto">
              <a:xfrm>
                <a:off x="17526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487" name="Curved Connector 201"/>
              <p:cNvCxnSpPr>
                <a:cxnSpLocks noChangeShapeType="1"/>
                <a:stCxn id="397" idx="6"/>
                <a:endCxn id="422" idx="0"/>
              </p:cNvCxnSpPr>
              <p:nvPr/>
            </p:nvCxnSpPr>
            <p:spPr bwMode="auto">
              <a:xfrm>
                <a:off x="1676400" y="2446337"/>
                <a:ext cx="2286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8" name="Shape 252"/>
              <p:cNvCxnSpPr>
                <a:cxnSpLocks noChangeShapeType="1"/>
                <a:endCxn id="406" idx="6"/>
              </p:cNvCxnSpPr>
              <p:nvPr/>
            </p:nvCxnSpPr>
            <p:spPr bwMode="auto">
              <a:xfrm rot="5400000">
                <a:off x="1066800" y="4198937"/>
                <a:ext cx="1600200" cy="12954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89" name="Shape 256"/>
              <p:cNvCxnSpPr>
                <a:cxnSpLocks noChangeShapeType="1"/>
                <a:stCxn id="422" idx="5"/>
              </p:cNvCxnSpPr>
              <p:nvPr/>
            </p:nvCxnSpPr>
            <p:spPr bwMode="auto">
              <a:xfrm rot="16200000" flipH="1">
                <a:off x="1670050" y="3354387"/>
                <a:ext cx="1187450" cy="501650"/>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sp>
            <p:nvSpPr>
              <p:cNvPr id="490" name="TextBox 283"/>
              <p:cNvSpPr txBox="1">
                <a:spLocks noChangeArrowheads="1"/>
              </p:cNvSpPr>
              <p:nvPr/>
            </p:nvSpPr>
            <p:spPr bwMode="auto">
              <a:xfrm>
                <a:off x="1600200" y="1484313"/>
                <a:ext cx="288805"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491" name="TextBox 284"/>
              <p:cNvSpPr txBox="1">
                <a:spLocks noChangeArrowheads="1"/>
              </p:cNvSpPr>
              <p:nvPr/>
            </p:nvSpPr>
            <p:spPr bwMode="auto">
              <a:xfrm>
                <a:off x="1179513" y="1484313"/>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92" name="TextBox 285"/>
              <p:cNvSpPr txBox="1">
                <a:spLocks noChangeArrowheads="1"/>
              </p:cNvSpPr>
              <p:nvPr/>
            </p:nvSpPr>
            <p:spPr bwMode="auto">
              <a:xfrm>
                <a:off x="1701800" y="2322511"/>
                <a:ext cx="288805"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493" name="TextBox 286"/>
              <p:cNvSpPr txBox="1">
                <a:spLocks noChangeArrowheads="1"/>
              </p:cNvSpPr>
              <p:nvPr/>
            </p:nvSpPr>
            <p:spPr bwMode="auto">
              <a:xfrm>
                <a:off x="1027113" y="2322511"/>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94" name="TextBox 287"/>
              <p:cNvSpPr txBox="1">
                <a:spLocks noChangeArrowheads="1"/>
              </p:cNvSpPr>
              <p:nvPr/>
            </p:nvSpPr>
            <p:spPr bwMode="auto">
              <a:xfrm>
                <a:off x="1397000" y="3008313"/>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sp>
            <p:nvSpPr>
              <p:cNvPr id="495" name="TextBox 288"/>
              <p:cNvSpPr txBox="1">
                <a:spLocks noChangeArrowheads="1"/>
              </p:cNvSpPr>
              <p:nvPr/>
            </p:nvSpPr>
            <p:spPr bwMode="auto">
              <a:xfrm>
                <a:off x="685800" y="3008313"/>
                <a:ext cx="288805"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496" name="TextBox 289"/>
              <p:cNvSpPr txBox="1">
                <a:spLocks noChangeArrowheads="1"/>
              </p:cNvSpPr>
              <p:nvPr/>
            </p:nvSpPr>
            <p:spPr bwMode="auto">
              <a:xfrm>
                <a:off x="1408114" y="3541712"/>
                <a:ext cx="288805"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497" name="TextBox 290"/>
              <p:cNvSpPr txBox="1">
                <a:spLocks noChangeArrowheads="1"/>
              </p:cNvSpPr>
              <p:nvPr/>
            </p:nvSpPr>
            <p:spPr bwMode="auto">
              <a:xfrm>
                <a:off x="1778000" y="3541712"/>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grpSp>
        <p:grpSp>
          <p:nvGrpSpPr>
            <p:cNvPr id="380" name="Group 374"/>
            <p:cNvGrpSpPr>
              <a:grpSpLocks/>
            </p:cNvGrpSpPr>
            <p:nvPr/>
          </p:nvGrpSpPr>
          <p:grpSpPr bwMode="auto">
            <a:xfrm>
              <a:off x="6538538" y="1978694"/>
              <a:ext cx="796999" cy="4114802"/>
              <a:chOff x="30099000" y="6172200"/>
              <a:chExt cx="860086" cy="4495800"/>
            </a:xfrm>
          </p:grpSpPr>
          <p:sp>
            <p:nvSpPr>
              <p:cNvPr id="437" name="Oval 436"/>
              <p:cNvSpPr/>
              <p:nvPr/>
            </p:nvSpPr>
            <p:spPr bwMode="auto">
              <a:xfrm>
                <a:off x="30556200" y="61722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38" name="Oval 437"/>
              <p:cNvSpPr/>
              <p:nvPr/>
            </p:nvSpPr>
            <p:spPr bwMode="auto">
              <a:xfrm>
                <a:off x="30251400" y="66294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39" name="Oval 438"/>
              <p:cNvSpPr/>
              <p:nvPr/>
            </p:nvSpPr>
            <p:spPr bwMode="auto">
              <a:xfrm>
                <a:off x="30556200" y="71628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0" name="Oval 439"/>
              <p:cNvSpPr/>
              <p:nvPr/>
            </p:nvSpPr>
            <p:spPr bwMode="auto">
              <a:xfrm>
                <a:off x="30099000" y="76200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1" name="Oval 440"/>
              <p:cNvSpPr/>
              <p:nvPr/>
            </p:nvSpPr>
            <p:spPr bwMode="auto">
              <a:xfrm>
                <a:off x="30632400" y="81534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2" name="Oval 441"/>
              <p:cNvSpPr/>
              <p:nvPr/>
            </p:nvSpPr>
            <p:spPr bwMode="auto">
              <a:xfrm>
                <a:off x="30632400" y="87630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3" name="Oval 442"/>
              <p:cNvSpPr/>
              <p:nvPr/>
            </p:nvSpPr>
            <p:spPr bwMode="auto">
              <a:xfrm>
                <a:off x="30632400" y="93726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4" name="Oval 443"/>
              <p:cNvSpPr/>
              <p:nvPr/>
            </p:nvSpPr>
            <p:spPr bwMode="auto">
              <a:xfrm>
                <a:off x="30099000" y="98298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445" name="Oval 444"/>
              <p:cNvSpPr/>
              <p:nvPr/>
            </p:nvSpPr>
            <p:spPr bwMode="auto">
              <a:xfrm>
                <a:off x="30099000" y="103632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446" name="Curved Connector 271"/>
              <p:cNvCxnSpPr>
                <a:cxnSpLocks noChangeShapeType="1"/>
                <a:stCxn id="435" idx="3"/>
                <a:endCxn id="436" idx="7"/>
              </p:cNvCxnSpPr>
              <p:nvPr/>
            </p:nvCxnSpPr>
            <p:spPr bwMode="auto">
              <a:xfrm rot="5400000">
                <a:off x="30435363" y="6508563"/>
                <a:ext cx="241674" cy="89274"/>
              </a:xfrm>
              <a:prstGeom prst="curvedConnector3">
                <a:avLst>
                  <a:gd name="adj1" fmla="val 30347"/>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47" name="Curved Connector 272"/>
              <p:cNvCxnSpPr>
                <a:cxnSpLocks noChangeShapeType="1"/>
                <a:stCxn id="436" idx="5"/>
                <a:endCxn id="437" idx="1"/>
              </p:cNvCxnSpPr>
              <p:nvPr/>
            </p:nvCxnSpPr>
            <p:spPr bwMode="auto">
              <a:xfrm rot="16200000" flipH="1">
                <a:off x="30397263" y="7003863"/>
                <a:ext cx="317874" cy="89274"/>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48" name="Curved Connector 212"/>
              <p:cNvCxnSpPr>
                <a:cxnSpLocks noChangeShapeType="1"/>
                <a:stCxn id="441" idx="3"/>
                <a:endCxn id="442" idx="6"/>
              </p:cNvCxnSpPr>
              <p:nvPr/>
            </p:nvCxnSpPr>
            <p:spPr bwMode="auto">
              <a:xfrm rot="5400000">
                <a:off x="30365701" y="9670863"/>
                <a:ext cx="349437" cy="273237"/>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49" name="Curved Connector 219"/>
              <p:cNvCxnSpPr>
                <a:cxnSpLocks noChangeShapeType="1"/>
                <a:stCxn id="438" idx="6"/>
                <a:endCxn id="439" idx="1"/>
              </p:cNvCxnSpPr>
              <p:nvPr/>
            </p:nvCxnSpPr>
            <p:spPr bwMode="auto">
              <a:xfrm>
                <a:off x="30403800" y="7772400"/>
                <a:ext cx="273237" cy="425637"/>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50" name="Straight Arrow Connector 275"/>
              <p:cNvCxnSpPr>
                <a:cxnSpLocks noChangeShapeType="1"/>
                <a:endCxn id="440" idx="0"/>
              </p:cNvCxnSpPr>
              <p:nvPr/>
            </p:nvCxnSpPr>
            <p:spPr bwMode="auto">
              <a:xfrm rot="5400000">
                <a:off x="30632400" y="8610600"/>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51" name="Straight Arrow Connector 276"/>
              <p:cNvCxnSpPr>
                <a:cxnSpLocks noChangeShapeType="1"/>
              </p:cNvCxnSpPr>
              <p:nvPr/>
            </p:nvCxnSpPr>
            <p:spPr bwMode="auto">
              <a:xfrm rot="5400000">
                <a:off x="30633194" y="9219406"/>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52" name="Straight Arrow Connector 277"/>
              <p:cNvCxnSpPr>
                <a:cxnSpLocks noChangeShapeType="1"/>
                <a:stCxn id="442" idx="4"/>
                <a:endCxn id="443" idx="0"/>
              </p:cNvCxnSpPr>
              <p:nvPr/>
            </p:nvCxnSpPr>
            <p:spPr bwMode="auto">
              <a:xfrm rot="5400000">
                <a:off x="30137100" y="10248900"/>
                <a:ext cx="228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453" name="Curved Connector 201"/>
              <p:cNvCxnSpPr>
                <a:cxnSpLocks noChangeShapeType="1"/>
              </p:cNvCxnSpPr>
              <p:nvPr/>
            </p:nvCxnSpPr>
            <p:spPr bwMode="auto">
              <a:xfrm rot="10800000" flipV="1">
                <a:off x="30251400" y="7315200"/>
                <a:ext cx="3048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454" name="TextBox 291"/>
              <p:cNvSpPr txBox="1">
                <a:spLocks noChangeArrowheads="1"/>
              </p:cNvSpPr>
              <p:nvPr/>
            </p:nvSpPr>
            <p:spPr bwMode="auto">
              <a:xfrm>
                <a:off x="30288178" y="6352401"/>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55" name="TextBox 292"/>
              <p:cNvSpPr txBox="1">
                <a:spLocks noChangeArrowheads="1"/>
              </p:cNvSpPr>
              <p:nvPr/>
            </p:nvSpPr>
            <p:spPr bwMode="auto">
              <a:xfrm>
                <a:off x="30657955" y="7924800"/>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56" name="TextBox 293"/>
              <p:cNvSpPr txBox="1">
                <a:spLocks noChangeArrowheads="1"/>
              </p:cNvSpPr>
              <p:nvPr/>
            </p:nvSpPr>
            <p:spPr bwMode="auto">
              <a:xfrm>
                <a:off x="30251401" y="7162799"/>
                <a:ext cx="301131"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57" name="TextBox 294"/>
              <p:cNvSpPr txBox="1">
                <a:spLocks noChangeArrowheads="1"/>
              </p:cNvSpPr>
              <p:nvPr/>
            </p:nvSpPr>
            <p:spPr bwMode="auto">
              <a:xfrm>
                <a:off x="30556199" y="8409801"/>
                <a:ext cx="288805" cy="302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grpSp>
        <p:sp>
          <p:nvSpPr>
            <p:cNvPr id="381" name="TextBox 299"/>
            <p:cNvSpPr txBox="1">
              <a:spLocks noChangeArrowheads="1"/>
            </p:cNvSpPr>
            <p:nvPr/>
          </p:nvSpPr>
          <p:spPr bwMode="auto">
            <a:xfrm>
              <a:off x="3659171" y="6092766"/>
              <a:ext cx="162090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dirty="0">
                  <a:latin typeface="+mj-lt"/>
                </a:rPr>
                <a:t>Control</a:t>
              </a:r>
            </a:p>
            <a:p>
              <a:pPr algn="ctr" eaLnBrk="1" hangingPunct="1"/>
              <a:r>
                <a:rPr lang="en-US" sz="2400" dirty="0">
                  <a:latin typeface="+mj-lt"/>
                </a:rPr>
                <a:t>Flow Graph</a:t>
              </a:r>
            </a:p>
          </p:txBody>
        </p:sp>
        <p:sp>
          <p:nvSpPr>
            <p:cNvPr id="382" name="TextBox 300"/>
            <p:cNvSpPr txBox="1">
              <a:spLocks noChangeArrowheads="1"/>
            </p:cNvSpPr>
            <p:nvPr/>
          </p:nvSpPr>
          <p:spPr bwMode="auto">
            <a:xfrm>
              <a:off x="5675786" y="6092766"/>
              <a:ext cx="21662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dirty="0" smtClean="0">
                  <a:latin typeface="+mj-lt"/>
                </a:rPr>
                <a:t>Execution </a:t>
              </a:r>
              <a:r>
                <a:rPr lang="en-US" sz="2400" dirty="0">
                  <a:latin typeface="+mj-lt"/>
                </a:rPr>
                <a:t>Trace</a:t>
              </a:r>
            </a:p>
          </p:txBody>
        </p:sp>
        <p:cxnSp>
          <p:nvCxnSpPr>
            <p:cNvPr id="383" name="Straight Connector 382"/>
            <p:cNvCxnSpPr/>
            <p:nvPr/>
          </p:nvCxnSpPr>
          <p:spPr bwMode="auto">
            <a:xfrm>
              <a:off x="5098326" y="21231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4" name="Straight Connector 383"/>
            <p:cNvCxnSpPr/>
            <p:nvPr/>
          </p:nvCxnSpPr>
          <p:spPr bwMode="auto">
            <a:xfrm>
              <a:off x="4793525" y="25803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5" name="Straight Connector 384"/>
            <p:cNvCxnSpPr/>
            <p:nvPr/>
          </p:nvCxnSpPr>
          <p:spPr bwMode="auto">
            <a:xfrm>
              <a:off x="5098326" y="30375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6" name="Straight Connector 385"/>
            <p:cNvCxnSpPr/>
            <p:nvPr/>
          </p:nvCxnSpPr>
          <p:spPr bwMode="auto">
            <a:xfrm>
              <a:off x="4641126" y="34185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7" name="Straight Connector 386"/>
            <p:cNvCxnSpPr/>
            <p:nvPr/>
          </p:nvCxnSpPr>
          <p:spPr bwMode="auto">
            <a:xfrm>
              <a:off x="5105403" y="39519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8" name="Straight Connector 387"/>
            <p:cNvCxnSpPr>
              <a:endCxn id="440" idx="3"/>
            </p:cNvCxnSpPr>
            <p:nvPr/>
          </p:nvCxnSpPr>
          <p:spPr bwMode="auto">
            <a:xfrm>
              <a:off x="5555526" y="4561562"/>
              <a:ext cx="1518596" cy="26491"/>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89" name="Straight Connector 388"/>
            <p:cNvCxnSpPr/>
            <p:nvPr/>
          </p:nvCxnSpPr>
          <p:spPr bwMode="auto">
            <a:xfrm>
              <a:off x="5105403" y="50949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90" name="Straight Connector 389"/>
            <p:cNvCxnSpPr/>
            <p:nvPr/>
          </p:nvCxnSpPr>
          <p:spPr bwMode="auto">
            <a:xfrm>
              <a:off x="4648203" y="5483895"/>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391" name="Straight Connector 390"/>
            <p:cNvCxnSpPr/>
            <p:nvPr/>
          </p:nvCxnSpPr>
          <p:spPr bwMode="auto">
            <a:xfrm>
              <a:off x="4648203" y="6009358"/>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grpSp>
          <p:nvGrpSpPr>
            <p:cNvPr id="392" name="Group 331"/>
            <p:cNvGrpSpPr>
              <a:grpSpLocks/>
            </p:cNvGrpSpPr>
            <p:nvPr/>
          </p:nvGrpSpPr>
          <p:grpSpPr bwMode="auto">
            <a:xfrm>
              <a:off x="155575" y="3118745"/>
              <a:ext cx="3591543" cy="529912"/>
              <a:chOff x="30452366" y="8432800"/>
              <a:chExt cx="4758267" cy="609600"/>
            </a:xfrm>
            <a:solidFill>
              <a:schemeClr val="bg1"/>
            </a:solidFill>
          </p:grpSpPr>
          <p:sp>
            <p:nvSpPr>
              <p:cNvPr id="435" name="Rounded Rectangle 434"/>
              <p:cNvSpPr/>
              <p:nvPr/>
            </p:nvSpPr>
            <p:spPr bwMode="auto">
              <a:xfrm>
                <a:off x="30504704" y="8432800"/>
                <a:ext cx="4655127" cy="609600"/>
              </a:xfrm>
              <a:prstGeom prst="roundRect">
                <a:avLst/>
              </a:prstGeom>
              <a:grpFill/>
              <a:ln w="9525" cap="flat" cmpd="sng" algn="ctr">
                <a:solidFill>
                  <a:schemeClr val="tx1"/>
                </a:solidFill>
                <a:prstDash val="solid"/>
                <a:round/>
                <a:headEnd type="none" w="med" len="med"/>
                <a:tailEnd type="none" w="med" len="med"/>
              </a:ln>
              <a:effectLst>
                <a:outerShdw blurRad="317500" dist="139700" dir="20340000" algn="ctr" rotWithShape="0">
                  <a:srgbClr val="000000">
                    <a:alpha val="70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graphicFrame>
            <p:nvGraphicFramePr>
              <p:cNvPr id="436" name="Object 236"/>
              <p:cNvGraphicFramePr>
                <a:graphicFrameLocks noChangeAspect="1"/>
              </p:cNvGraphicFramePr>
              <p:nvPr>
                <p:extLst>
                  <p:ext uri="{D42A27DB-BD31-4B8C-83A1-F6EECF244321}">
                    <p14:modId xmlns:p14="http://schemas.microsoft.com/office/powerpoint/2010/main" val="1923222718"/>
                  </p:ext>
                </p:extLst>
              </p:nvPr>
            </p:nvGraphicFramePr>
            <p:xfrm>
              <a:off x="30452366" y="8478153"/>
              <a:ext cx="4758267" cy="546906"/>
            </p:xfrm>
            <a:graphic>
              <a:graphicData uri="http://schemas.openxmlformats.org/presentationml/2006/ole">
                <mc:AlternateContent xmlns:mc="http://schemas.openxmlformats.org/markup-compatibility/2006">
                  <mc:Choice xmlns:v="urn:schemas-microsoft-com:vml" Requires="v">
                    <p:oleObj spid="_x0000_s1069" name="Equation" r:id="rId4" imgW="1536033" imgH="203112" progId="Equation.3">
                      <p:embed/>
                    </p:oleObj>
                  </mc:Choice>
                  <mc:Fallback>
                    <p:oleObj name="Equation" r:id="rId4" imgW="1536033"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2366" y="8478153"/>
                            <a:ext cx="4758267" cy="54690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393" name="Right Arrow 392"/>
            <p:cNvSpPr/>
            <p:nvPr/>
          </p:nvSpPr>
          <p:spPr>
            <a:xfrm rot="5400000">
              <a:off x="6935455" y="1746448"/>
              <a:ext cx="312735" cy="162843"/>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4" name="Group 95"/>
            <p:cNvGrpSpPr/>
            <p:nvPr/>
          </p:nvGrpSpPr>
          <p:grpSpPr>
            <a:xfrm>
              <a:off x="6826644" y="1190879"/>
              <a:ext cx="641840" cy="504825"/>
              <a:chOff x="3544324" y="1020668"/>
              <a:chExt cx="641840" cy="504825"/>
            </a:xfrm>
          </p:grpSpPr>
          <p:sp>
            <p:nvSpPr>
              <p:cNvPr id="433" name="Rectangle 432"/>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34" name="Object 433"/>
              <p:cNvGraphicFramePr>
                <a:graphicFrameLocks noChangeAspect="1"/>
              </p:cNvGraphicFramePr>
              <p:nvPr>
                <p:extLst>
                  <p:ext uri="{D42A27DB-BD31-4B8C-83A1-F6EECF244321}">
                    <p14:modId xmlns:p14="http://schemas.microsoft.com/office/powerpoint/2010/main" val="1827850429"/>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1070" name="Equation" r:id="rId6" imgW="126835" imgH="139518" progId="Equation.3">
                      <p:embed/>
                    </p:oleObj>
                  </mc:Choice>
                  <mc:Fallback>
                    <p:oleObj name="Equation" r:id="rId6"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nvGrpSpPr>
            <p:cNvPr id="395" name="Group 98"/>
            <p:cNvGrpSpPr/>
            <p:nvPr/>
          </p:nvGrpSpPr>
          <p:grpSpPr>
            <a:xfrm>
              <a:off x="7239002" y="1878683"/>
              <a:ext cx="1708149" cy="549275"/>
              <a:chOff x="3962400" y="1584325"/>
              <a:chExt cx="1708150" cy="549275"/>
            </a:xfrm>
          </p:grpSpPr>
          <p:graphicFrame>
            <p:nvGraphicFramePr>
              <p:cNvPr id="429" name="Object 233"/>
              <p:cNvGraphicFramePr>
                <a:graphicFrameLocks noChangeAspect="1"/>
              </p:cNvGraphicFramePr>
              <p:nvPr>
                <p:extLst>
                  <p:ext uri="{D42A27DB-BD31-4B8C-83A1-F6EECF244321}">
                    <p14:modId xmlns:p14="http://schemas.microsoft.com/office/powerpoint/2010/main" val="928589868"/>
                  </p:ext>
                </p:extLst>
              </p:nvPr>
            </p:nvGraphicFramePr>
            <p:xfrm>
              <a:off x="3962400" y="1584325"/>
              <a:ext cx="1708150" cy="549275"/>
            </p:xfrm>
            <a:graphic>
              <a:graphicData uri="http://schemas.openxmlformats.org/presentationml/2006/ole">
                <mc:AlternateContent xmlns:mc="http://schemas.openxmlformats.org/markup-compatibility/2006">
                  <mc:Choice xmlns:v="urn:schemas-microsoft-com:vml" Requires="v">
                    <p:oleObj spid="_x0000_s1071" name="Equation" r:id="rId8" imgW="723586" imgH="203112" progId="Equation.3">
                      <p:embed/>
                    </p:oleObj>
                  </mc:Choice>
                  <mc:Fallback>
                    <p:oleObj name="Equation" r:id="rId8" imgW="723586"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1584325"/>
                            <a:ext cx="1708150" cy="5492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430" name="Group 100"/>
              <p:cNvGrpSpPr/>
              <p:nvPr/>
            </p:nvGrpSpPr>
            <p:grpSpPr>
              <a:xfrm>
                <a:off x="4539760" y="1600200"/>
                <a:ext cx="641840" cy="504825"/>
                <a:chOff x="3544324" y="1020668"/>
                <a:chExt cx="641840" cy="504825"/>
              </a:xfrm>
            </p:grpSpPr>
            <p:sp>
              <p:nvSpPr>
                <p:cNvPr id="431" name="Rectangle 430"/>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32" name="Object 431"/>
                <p:cNvGraphicFramePr>
                  <a:graphicFrameLocks noChangeAspect="1"/>
                </p:cNvGraphicFramePr>
                <p:nvPr>
                  <p:extLst>
                    <p:ext uri="{D42A27DB-BD31-4B8C-83A1-F6EECF244321}">
                      <p14:modId xmlns:p14="http://schemas.microsoft.com/office/powerpoint/2010/main" val="1046248727"/>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1072" name="Equation" r:id="rId10" imgW="126835" imgH="139518" progId="Equation.3">
                        <p:embed/>
                      </p:oleObj>
                    </mc:Choice>
                    <mc:Fallback>
                      <p:oleObj name="Equation" r:id="rId10"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grpSp>
          <p:nvGrpSpPr>
            <p:cNvPr id="396" name="Group 103"/>
            <p:cNvGrpSpPr/>
            <p:nvPr/>
          </p:nvGrpSpPr>
          <p:grpSpPr>
            <a:xfrm>
              <a:off x="7210430" y="2308592"/>
              <a:ext cx="1857375" cy="547688"/>
              <a:chOff x="3933825" y="2500312"/>
              <a:chExt cx="1857375" cy="547688"/>
            </a:xfrm>
          </p:grpSpPr>
          <p:graphicFrame>
            <p:nvGraphicFramePr>
              <p:cNvPr id="425" name="Object 234"/>
              <p:cNvGraphicFramePr>
                <a:graphicFrameLocks noChangeAspect="1"/>
              </p:cNvGraphicFramePr>
              <p:nvPr>
                <p:extLst>
                  <p:ext uri="{D42A27DB-BD31-4B8C-83A1-F6EECF244321}">
                    <p14:modId xmlns:p14="http://schemas.microsoft.com/office/powerpoint/2010/main" val="706253053"/>
                  </p:ext>
                </p:extLst>
              </p:nvPr>
            </p:nvGraphicFramePr>
            <p:xfrm>
              <a:off x="3933825" y="2500312"/>
              <a:ext cx="1857375" cy="547688"/>
            </p:xfrm>
            <a:graphic>
              <a:graphicData uri="http://schemas.openxmlformats.org/presentationml/2006/ole">
                <mc:AlternateContent xmlns:mc="http://schemas.openxmlformats.org/markup-compatibility/2006">
                  <mc:Choice xmlns:v="urn:schemas-microsoft-com:vml" Requires="v">
                    <p:oleObj spid="_x0000_s1073" name="Equation" r:id="rId11" imgW="787058" imgH="203112" progId="Equation.3">
                      <p:embed/>
                    </p:oleObj>
                  </mc:Choice>
                  <mc:Fallback>
                    <p:oleObj name="Equation" r:id="rId11" imgW="787058"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3825" y="2500312"/>
                            <a:ext cx="1857375" cy="547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426" name="Group 105"/>
              <p:cNvGrpSpPr/>
              <p:nvPr/>
            </p:nvGrpSpPr>
            <p:grpSpPr>
              <a:xfrm>
                <a:off x="4572000" y="2536825"/>
                <a:ext cx="641350" cy="458788"/>
                <a:chOff x="3544324" y="1042893"/>
                <a:chExt cx="641350" cy="458788"/>
              </a:xfrm>
            </p:grpSpPr>
            <p:sp>
              <p:nvSpPr>
                <p:cNvPr id="427" name="Rectangle 426"/>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28" name="Object 427"/>
                <p:cNvGraphicFramePr>
                  <a:graphicFrameLocks noChangeAspect="1"/>
                </p:cNvGraphicFramePr>
                <p:nvPr>
                  <p:extLst>
                    <p:ext uri="{D42A27DB-BD31-4B8C-83A1-F6EECF244321}">
                      <p14:modId xmlns:p14="http://schemas.microsoft.com/office/powerpoint/2010/main" val="852944802"/>
                    </p:ext>
                  </p:extLst>
                </p:nvPr>
              </p:nvGraphicFramePr>
              <p:xfrm>
                <a:off x="3544324" y="1042893"/>
                <a:ext cx="641350" cy="458788"/>
              </p:xfrm>
              <a:graphic>
                <a:graphicData uri="http://schemas.openxmlformats.org/presentationml/2006/ole">
                  <mc:AlternateContent xmlns:mc="http://schemas.openxmlformats.org/markup-compatibility/2006">
                    <mc:Choice xmlns:v="urn:schemas-microsoft-com:vml" Requires="v">
                      <p:oleObj spid="_x0000_s1074" name="Equation" r:id="rId13" imgW="126725" imgH="126725" progId="Equation.3">
                        <p:embed/>
                      </p:oleObj>
                    </mc:Choice>
                    <mc:Fallback>
                      <p:oleObj name="Equation" r:id="rId13" imgW="126725" imgH="1267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44324" y="1042893"/>
                              <a:ext cx="641350" cy="4587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grpSp>
          <p:nvGrpSpPr>
            <p:cNvPr id="397" name="Group 108"/>
            <p:cNvGrpSpPr/>
            <p:nvPr/>
          </p:nvGrpSpPr>
          <p:grpSpPr>
            <a:xfrm>
              <a:off x="7237415" y="2765795"/>
              <a:ext cx="1677988" cy="547687"/>
              <a:chOff x="3960813" y="2957513"/>
              <a:chExt cx="1677987" cy="547687"/>
            </a:xfrm>
          </p:grpSpPr>
          <p:graphicFrame>
            <p:nvGraphicFramePr>
              <p:cNvPr id="421" name="Object 235"/>
              <p:cNvGraphicFramePr>
                <a:graphicFrameLocks noChangeAspect="1"/>
              </p:cNvGraphicFramePr>
              <p:nvPr>
                <p:extLst>
                  <p:ext uri="{D42A27DB-BD31-4B8C-83A1-F6EECF244321}">
                    <p14:modId xmlns:p14="http://schemas.microsoft.com/office/powerpoint/2010/main" val="989943489"/>
                  </p:ext>
                </p:extLst>
              </p:nvPr>
            </p:nvGraphicFramePr>
            <p:xfrm>
              <a:off x="3960813" y="2957513"/>
              <a:ext cx="1677987" cy="547687"/>
            </p:xfrm>
            <a:graphic>
              <a:graphicData uri="http://schemas.openxmlformats.org/presentationml/2006/ole">
                <mc:AlternateContent xmlns:mc="http://schemas.openxmlformats.org/markup-compatibility/2006">
                  <mc:Choice xmlns:v="urn:schemas-microsoft-com:vml" Requires="v">
                    <p:oleObj spid="_x0000_s1075" name="Equation" r:id="rId15" imgW="710891" imgH="203112" progId="Equation.3">
                      <p:embed/>
                    </p:oleObj>
                  </mc:Choice>
                  <mc:Fallback>
                    <p:oleObj name="Equation" r:id="rId15" imgW="710891"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0813" y="2957513"/>
                            <a:ext cx="1677987" cy="5476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422" name="Group 110"/>
              <p:cNvGrpSpPr/>
              <p:nvPr/>
            </p:nvGrpSpPr>
            <p:grpSpPr>
              <a:xfrm>
                <a:off x="4572000" y="2994025"/>
                <a:ext cx="641350" cy="458788"/>
                <a:chOff x="3544324" y="1042893"/>
                <a:chExt cx="641350" cy="458788"/>
              </a:xfrm>
            </p:grpSpPr>
            <p:sp>
              <p:nvSpPr>
                <p:cNvPr id="423" name="Rectangle 422"/>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24" name="Object 423"/>
                <p:cNvGraphicFramePr>
                  <a:graphicFrameLocks noChangeAspect="1"/>
                </p:cNvGraphicFramePr>
                <p:nvPr>
                  <p:extLst>
                    <p:ext uri="{D42A27DB-BD31-4B8C-83A1-F6EECF244321}">
                      <p14:modId xmlns:p14="http://schemas.microsoft.com/office/powerpoint/2010/main" val="1424406314"/>
                    </p:ext>
                  </p:extLst>
                </p:nvPr>
              </p:nvGraphicFramePr>
              <p:xfrm>
                <a:off x="3544324" y="1042893"/>
                <a:ext cx="641350" cy="458788"/>
              </p:xfrm>
              <a:graphic>
                <a:graphicData uri="http://schemas.openxmlformats.org/presentationml/2006/ole">
                  <mc:AlternateContent xmlns:mc="http://schemas.openxmlformats.org/markup-compatibility/2006">
                    <mc:Choice xmlns:v="urn:schemas-microsoft-com:vml" Requires="v">
                      <p:oleObj spid="_x0000_s1076" name="Equation" r:id="rId17" imgW="126725" imgH="126725" progId="Equation.3">
                        <p:embed/>
                      </p:oleObj>
                    </mc:Choice>
                    <mc:Fallback>
                      <p:oleObj name="Equation" r:id="rId17" imgW="126725" imgH="12672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4324" y="1042893"/>
                              <a:ext cx="641350" cy="4587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grpSp>
          <p:nvGrpSpPr>
            <p:cNvPr id="398" name="Group 2"/>
            <p:cNvGrpSpPr/>
            <p:nvPr/>
          </p:nvGrpSpPr>
          <p:grpSpPr>
            <a:xfrm>
              <a:off x="7237415" y="3500267"/>
              <a:ext cx="1708150" cy="631825"/>
              <a:chOff x="4007232" y="2009025"/>
              <a:chExt cx="3155558" cy="733269"/>
            </a:xfrm>
          </p:grpSpPr>
          <p:sp>
            <p:nvSpPr>
              <p:cNvPr id="417" name="Rectangle 416"/>
              <p:cNvSpPr/>
              <p:nvPr/>
            </p:nvSpPr>
            <p:spPr>
              <a:xfrm>
                <a:off x="5257800" y="2209800"/>
                <a:ext cx="454575" cy="3445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nvGrpSpPr>
              <p:cNvPr id="418" name="Group 115"/>
              <p:cNvGrpSpPr/>
              <p:nvPr/>
            </p:nvGrpSpPr>
            <p:grpSpPr>
              <a:xfrm>
                <a:off x="4007232" y="2009025"/>
                <a:ext cx="3155558" cy="733269"/>
                <a:chOff x="3716031" y="905618"/>
                <a:chExt cx="4368530" cy="733269"/>
              </a:xfrm>
            </p:grpSpPr>
            <p:sp>
              <p:nvSpPr>
                <p:cNvPr id="419" name="Rectangle 418"/>
                <p:cNvSpPr/>
                <p:nvPr/>
              </p:nvSpPr>
              <p:spPr>
                <a:xfrm>
                  <a:off x="3763091" y="1106393"/>
                  <a:ext cx="629310" cy="3445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20" name="Object 419"/>
                <p:cNvGraphicFramePr>
                  <a:graphicFrameLocks noChangeAspect="1"/>
                </p:cNvGraphicFramePr>
                <p:nvPr>
                  <p:extLst>
                    <p:ext uri="{D42A27DB-BD31-4B8C-83A1-F6EECF244321}">
                      <p14:modId xmlns:p14="http://schemas.microsoft.com/office/powerpoint/2010/main" val="1996706289"/>
                    </p:ext>
                  </p:extLst>
                </p:nvPr>
              </p:nvGraphicFramePr>
              <p:xfrm>
                <a:off x="3716031" y="905618"/>
                <a:ext cx="4368530" cy="733269"/>
              </p:xfrm>
              <a:graphic>
                <a:graphicData uri="http://schemas.openxmlformats.org/presentationml/2006/ole">
                  <mc:AlternateContent xmlns:mc="http://schemas.openxmlformats.org/markup-compatibility/2006">
                    <mc:Choice xmlns:v="urn:schemas-microsoft-com:vml" Requires="v">
                      <p:oleObj spid="_x0000_s1077" name="Equation" r:id="rId19" imgW="596641" imgH="203112" progId="Equation.3">
                        <p:embed/>
                      </p:oleObj>
                    </mc:Choice>
                    <mc:Fallback>
                      <p:oleObj name="Equation" r:id="rId19" imgW="596641"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6031" y="905618"/>
                              <a:ext cx="4368530" cy="73326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sp>
          <p:nvSpPr>
            <p:cNvPr id="399" name="Rounded Rectangle 398"/>
            <p:cNvSpPr/>
            <p:nvPr/>
          </p:nvSpPr>
          <p:spPr>
            <a:xfrm>
              <a:off x="3882660" y="1284960"/>
              <a:ext cx="2137139" cy="483300"/>
            </a:xfrm>
            <a:prstGeom prst="roundRect">
              <a:avLst/>
            </a:prstGeom>
            <a:solidFill>
              <a:schemeClr val="bg1">
                <a:lumMod val="85000"/>
              </a:schemeClr>
            </a:solidFill>
            <a:ln>
              <a:solidFill>
                <a:schemeClr val="bg2"/>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Inputs</a:t>
              </a:r>
            </a:p>
          </p:txBody>
        </p:sp>
        <p:sp>
          <p:nvSpPr>
            <p:cNvPr id="400" name="Rounded Rectangle 399"/>
            <p:cNvSpPr/>
            <p:nvPr/>
          </p:nvSpPr>
          <p:spPr>
            <a:xfrm>
              <a:off x="3882663" y="1284960"/>
              <a:ext cx="562404" cy="483300"/>
            </a:xfrm>
            <a:prstGeom prst="roundRect">
              <a:avLst/>
            </a:prstGeom>
            <a:solidFill>
              <a:srgbClr val="C00000">
                <a:alpha val="36000"/>
              </a:srgbClr>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1" name="Straight Connector 400"/>
            <p:cNvCxnSpPr/>
            <p:nvPr/>
          </p:nvCxnSpPr>
          <p:spPr>
            <a:xfrm flipH="1">
              <a:off x="195080" y="1288371"/>
              <a:ext cx="3701379" cy="1830374"/>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3659171" y="1734225"/>
              <a:ext cx="753651" cy="138452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3" name="TextBox 299"/>
            <p:cNvSpPr txBox="1">
              <a:spLocks noChangeArrowheads="1"/>
            </p:cNvSpPr>
            <p:nvPr/>
          </p:nvSpPr>
          <p:spPr bwMode="auto">
            <a:xfrm>
              <a:off x="614376" y="4005172"/>
              <a:ext cx="2681312" cy="14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dirty="0" smtClean="0">
                  <a:latin typeface="Consolas" charset="0"/>
                  <a:ea typeface="Consolas" charset="0"/>
                  <a:cs typeface="Consolas" charset="0"/>
                </a:rPr>
                <a:t>Symbolic</a:t>
              </a:r>
            </a:p>
            <a:p>
              <a:pPr algn="ctr" eaLnBrk="1" hangingPunct="1"/>
              <a:r>
                <a:rPr lang="en-US" sz="2400" dirty="0" smtClean="0">
                  <a:latin typeface="Consolas" charset="0"/>
                  <a:ea typeface="Consolas" charset="0"/>
                  <a:cs typeface="Consolas" charset="0"/>
                </a:rPr>
                <a:t>Formula</a:t>
              </a:r>
              <a:endParaRPr lang="en-US" sz="2400" dirty="0">
                <a:latin typeface="Consolas" charset="0"/>
                <a:ea typeface="Consolas" charset="0"/>
                <a:cs typeface="Consolas" charset="0"/>
              </a:endParaRPr>
            </a:p>
          </p:txBody>
        </p:sp>
        <p:sp>
          <p:nvSpPr>
            <p:cNvPr id="404" name="Rounded Rectangular Callout 403"/>
            <p:cNvSpPr/>
            <p:nvPr/>
          </p:nvSpPr>
          <p:spPr>
            <a:xfrm>
              <a:off x="609600" y="1513558"/>
              <a:ext cx="2057400" cy="1143000"/>
            </a:xfrm>
            <a:prstGeom prst="wedgeRoundRectCallout">
              <a:avLst>
                <a:gd name="adj1" fmla="val 119820"/>
                <a:gd name="adj2" fmla="val -4327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nsolas" charset="0"/>
                  <a:ea typeface="Consolas" charset="0"/>
                  <a:cs typeface="Consolas" charset="0"/>
                </a:rPr>
                <a:t>Is there any value of x?</a:t>
              </a:r>
              <a:endParaRPr lang="en-US" sz="1400" b="1" dirty="0" smtClean="0">
                <a:solidFill>
                  <a:schemeClr val="tx1"/>
                </a:solidFill>
                <a:latin typeface="Consolas" charset="0"/>
                <a:ea typeface="Consolas" charset="0"/>
                <a:cs typeface="Consolas" charset="0"/>
              </a:endParaRPr>
            </a:p>
          </p:txBody>
        </p:sp>
        <p:sp>
          <p:nvSpPr>
            <p:cNvPr id="405" name="Right Arrow 404"/>
            <p:cNvSpPr/>
            <p:nvPr/>
          </p:nvSpPr>
          <p:spPr>
            <a:xfrm rot="7829606">
              <a:off x="1315869" y="5327739"/>
              <a:ext cx="457200" cy="228601"/>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ight Arrow 405"/>
            <p:cNvSpPr/>
            <p:nvPr/>
          </p:nvSpPr>
          <p:spPr>
            <a:xfrm rot="2734082">
              <a:off x="2160972" y="5332550"/>
              <a:ext cx="457200" cy="228601"/>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112"/>
            <p:cNvGrpSpPr/>
            <p:nvPr/>
          </p:nvGrpSpPr>
          <p:grpSpPr>
            <a:xfrm>
              <a:off x="1910256" y="6217745"/>
              <a:ext cx="1327641" cy="541804"/>
              <a:chOff x="7740160" y="5220821"/>
              <a:chExt cx="1327640" cy="541804"/>
            </a:xfrm>
          </p:grpSpPr>
          <p:sp>
            <p:nvSpPr>
              <p:cNvPr id="412" name="Rectangle 411"/>
              <p:cNvSpPr/>
              <p:nvPr/>
            </p:nvSpPr>
            <p:spPr bwMode="auto">
              <a:xfrm>
                <a:off x="7759482" y="5220821"/>
                <a:ext cx="1308318" cy="464016"/>
              </a:xfrm>
              <a:prstGeom prst="rect">
                <a:avLst/>
              </a:prstGeom>
              <a:solidFill>
                <a:schemeClr val="bg1"/>
              </a:solidFill>
              <a:ln w="9525" cap="flat" cmpd="sng" algn="ctr">
                <a:solidFill>
                  <a:schemeClr val="tx1"/>
                </a:solidFill>
                <a:prstDash val="solid"/>
                <a:round/>
                <a:headEnd type="none" w="med" len="med"/>
                <a:tailEnd type="none" w="med" len="med"/>
              </a:ln>
              <a:effectLst>
                <a:outerShdw blurRad="317500" dist="139700" dir="20340000" algn="ctr" rotWithShape="0">
                  <a:srgbClr val="000000">
                    <a:alpha val="70000"/>
                  </a:srgbClr>
                </a:outerShdw>
              </a:effectLst>
            </p:spPr>
            <p:txBody>
              <a:bodyPr lIns="114300" tIns="57150" rIns="114300" bIns="57150"/>
              <a:lstStyle/>
              <a:p>
                <a:pPr algn="ctr" defTabSz="762000">
                  <a:defRPr/>
                </a:pPr>
                <a:endParaRPr lang="en-US" sz="2400" dirty="0">
                  <a:latin typeface="+mj-lt"/>
                </a:endParaRPr>
              </a:p>
            </p:txBody>
          </p:sp>
          <p:graphicFrame>
            <p:nvGraphicFramePr>
              <p:cNvPr id="413" name="Object 412"/>
              <p:cNvGraphicFramePr>
                <a:graphicFrameLocks noChangeAspect="1"/>
              </p:cNvGraphicFramePr>
              <p:nvPr>
                <p:extLst>
                  <p:ext uri="{D42A27DB-BD31-4B8C-83A1-F6EECF244321}">
                    <p14:modId xmlns:p14="http://schemas.microsoft.com/office/powerpoint/2010/main" val="2063131201"/>
                  </p:ext>
                </p:extLst>
              </p:nvPr>
            </p:nvGraphicFramePr>
            <p:xfrm>
              <a:off x="8229600" y="5235575"/>
              <a:ext cx="719138" cy="479425"/>
            </p:xfrm>
            <a:graphic>
              <a:graphicData uri="http://schemas.openxmlformats.org/presentationml/2006/ole">
                <mc:AlternateContent xmlns:mc="http://schemas.openxmlformats.org/markup-compatibility/2006">
                  <mc:Choice xmlns:v="urn:schemas-microsoft-com:vml" Requires="v">
                    <p:oleObj spid="_x0000_s1078" name="Equation" r:id="rId21" imgW="304404" imgH="177569" progId="Equation.3">
                      <p:embed/>
                    </p:oleObj>
                  </mc:Choice>
                  <mc:Fallback>
                    <p:oleObj name="Equation" r:id="rId21" imgW="304404" imgH="17756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29600" y="5235575"/>
                            <a:ext cx="719138" cy="4794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414" name="Group 115"/>
              <p:cNvGrpSpPr/>
              <p:nvPr/>
            </p:nvGrpSpPr>
            <p:grpSpPr>
              <a:xfrm>
                <a:off x="7740160" y="5257800"/>
                <a:ext cx="641840" cy="504825"/>
                <a:chOff x="3544324" y="1020668"/>
                <a:chExt cx="641840" cy="504825"/>
              </a:xfrm>
            </p:grpSpPr>
            <p:sp>
              <p:nvSpPr>
                <p:cNvPr id="415" name="Rectangle 414"/>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416" name="Object 415"/>
                <p:cNvGraphicFramePr>
                  <a:graphicFrameLocks noChangeAspect="1"/>
                </p:cNvGraphicFramePr>
                <p:nvPr>
                  <p:extLst>
                    <p:ext uri="{D42A27DB-BD31-4B8C-83A1-F6EECF244321}">
                      <p14:modId xmlns:p14="http://schemas.microsoft.com/office/powerpoint/2010/main" val="1775130745"/>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1079" name="Equation" r:id="rId23" imgW="126835" imgH="139518" progId="Equation.3">
                        <p:embed/>
                      </p:oleObj>
                    </mc:Choice>
                    <mc:Fallback>
                      <p:oleObj name="Equation" r:id="rId23"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sp>
          <p:nvSpPr>
            <p:cNvPr id="408" name="TextBox 407"/>
            <p:cNvSpPr txBox="1"/>
            <p:nvPr/>
          </p:nvSpPr>
          <p:spPr>
            <a:xfrm>
              <a:off x="1021196" y="5661444"/>
              <a:ext cx="587120" cy="461665"/>
            </a:xfrm>
            <a:prstGeom prst="rect">
              <a:avLst/>
            </a:prstGeom>
            <a:solidFill>
              <a:schemeClr val="bg1"/>
            </a:solidFill>
          </p:spPr>
          <p:txBody>
            <a:bodyPr wrap="none" rtlCol="0">
              <a:spAutoFit/>
            </a:bodyPr>
            <a:lstStyle/>
            <a:p>
              <a:r>
                <a:rPr lang="en-US" sz="2400" dirty="0" smtClean="0"/>
                <a:t>NO</a:t>
              </a:r>
              <a:endParaRPr lang="en-US" sz="2400" dirty="0"/>
            </a:p>
          </p:txBody>
        </p:sp>
        <p:sp>
          <p:nvSpPr>
            <p:cNvPr id="409" name="TextBox 408"/>
            <p:cNvSpPr txBox="1"/>
            <p:nvPr/>
          </p:nvSpPr>
          <p:spPr>
            <a:xfrm>
              <a:off x="2277258" y="5675845"/>
              <a:ext cx="626343" cy="461665"/>
            </a:xfrm>
            <a:prstGeom prst="rect">
              <a:avLst/>
            </a:prstGeom>
            <a:solidFill>
              <a:schemeClr val="bg1"/>
            </a:solidFill>
          </p:spPr>
          <p:txBody>
            <a:bodyPr wrap="none" rtlCol="0">
              <a:spAutoFit/>
            </a:bodyPr>
            <a:lstStyle/>
            <a:p>
              <a:r>
                <a:rPr lang="en-US" sz="2400" dirty="0" smtClean="0"/>
                <a:t>YES</a:t>
              </a:r>
              <a:endParaRPr lang="en-US" sz="2400" dirty="0"/>
            </a:p>
          </p:txBody>
        </p:sp>
        <p:sp>
          <p:nvSpPr>
            <p:cNvPr id="410" name="Rounded Rectangle 409"/>
            <p:cNvSpPr/>
            <p:nvPr/>
          </p:nvSpPr>
          <p:spPr>
            <a:xfrm>
              <a:off x="1026944" y="4900789"/>
              <a:ext cx="1944358" cy="586368"/>
            </a:xfrm>
            <a:prstGeom prst="round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762000" fontAlgn="auto">
                <a:spcBef>
                  <a:spcPts val="0"/>
                </a:spcBef>
                <a:spcAft>
                  <a:spcPts val="0"/>
                </a:spcAft>
                <a:defRPr/>
              </a:pPr>
              <a:r>
                <a:rPr lang="en-US" dirty="0" smtClean="0">
                  <a:solidFill>
                    <a:schemeClr val="bg1"/>
                  </a:solidFill>
                  <a:latin typeface="Consolas" charset="0"/>
                  <a:ea typeface="Consolas" charset="0"/>
                  <a:cs typeface="Consolas" charset="0"/>
                </a:rPr>
                <a:t>Theorem </a:t>
              </a:r>
              <a:r>
                <a:rPr lang="en-US" dirty="0" err="1" smtClean="0">
                  <a:solidFill>
                    <a:schemeClr val="bg1"/>
                  </a:solidFill>
                  <a:latin typeface="Consolas" charset="0"/>
                  <a:ea typeface="Consolas" charset="0"/>
                  <a:cs typeface="Consolas" charset="0"/>
                </a:rPr>
                <a:t>Prover</a:t>
              </a:r>
              <a:endParaRPr lang="en-US" dirty="0">
                <a:solidFill>
                  <a:schemeClr val="bg1"/>
                </a:solidFill>
                <a:latin typeface="Consolas" charset="0"/>
                <a:ea typeface="Consolas" charset="0"/>
                <a:cs typeface="Consolas" charset="0"/>
              </a:endParaRPr>
            </a:p>
          </p:txBody>
        </p:sp>
        <p:sp>
          <p:nvSpPr>
            <p:cNvPr id="411" name="Right Arrow 410"/>
            <p:cNvSpPr/>
            <p:nvPr/>
          </p:nvSpPr>
          <p:spPr>
            <a:xfrm rot="5400000">
              <a:off x="1861347" y="3737957"/>
              <a:ext cx="363074" cy="226614"/>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9806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a:t>
            </a:r>
            <a:endParaRPr lang="en-US" dirty="0"/>
          </a:p>
        </p:txBody>
      </p:sp>
      <p:sp>
        <p:nvSpPr>
          <p:cNvPr id="3" name="Content Placeholder 2"/>
          <p:cNvSpPr>
            <a:spLocks noGrp="1"/>
          </p:cNvSpPr>
          <p:nvPr>
            <p:ph idx="1"/>
          </p:nvPr>
        </p:nvSpPr>
        <p:spPr>
          <a:xfrm>
            <a:off x="838200" y="1600199"/>
            <a:ext cx="10515600" cy="4214813"/>
          </a:xfrm>
        </p:spPr>
        <p:txBody>
          <a:bodyPr>
            <a:normAutofit fontScale="92500" lnSpcReduction="20000"/>
          </a:bodyPr>
          <a:lstStyle/>
          <a:p>
            <a:r>
              <a:rPr lang="en-US" dirty="0" smtClean="0"/>
              <a:t>Transaction Ordering Dependence</a:t>
            </a:r>
          </a:p>
          <a:p>
            <a:pPr lvl="1"/>
            <a:r>
              <a:rPr lang="en-US" dirty="0"/>
              <a:t>Tracking Parallel Flows of Ether</a:t>
            </a:r>
          </a:p>
          <a:p>
            <a:pPr lvl="1"/>
            <a:r>
              <a:rPr lang="en-US" dirty="0"/>
              <a:t>Concurrent flows that affect each other</a:t>
            </a:r>
          </a:p>
          <a:p>
            <a:r>
              <a:rPr lang="en-US" dirty="0" smtClean="0"/>
              <a:t>Timestamp Dependence</a:t>
            </a:r>
          </a:p>
          <a:p>
            <a:pPr lvl="1"/>
            <a:r>
              <a:rPr lang="en-US" dirty="0" smtClean="0"/>
              <a:t>Special </a:t>
            </a:r>
            <a:r>
              <a:rPr lang="en-US" dirty="0"/>
              <a:t>Symbolic variable for Timestamp</a:t>
            </a:r>
          </a:p>
          <a:p>
            <a:pPr lvl="1"/>
            <a:r>
              <a:rPr lang="en-US" dirty="0" smtClean="0"/>
              <a:t>Feasible affected paths</a:t>
            </a:r>
          </a:p>
          <a:p>
            <a:r>
              <a:rPr lang="en-US" dirty="0" smtClean="0"/>
              <a:t>Exception Handling</a:t>
            </a:r>
          </a:p>
          <a:p>
            <a:pPr lvl="1"/>
            <a:r>
              <a:rPr lang="en-US" dirty="0"/>
              <a:t>Bytecode Evaluation</a:t>
            </a:r>
          </a:p>
          <a:p>
            <a:pPr lvl="1"/>
            <a:r>
              <a:rPr lang="en-US" dirty="0"/>
              <a:t>ISZERO present after </a:t>
            </a:r>
            <a:r>
              <a:rPr lang="en-US" dirty="0" smtClean="0"/>
              <a:t>CALL</a:t>
            </a:r>
          </a:p>
          <a:p>
            <a:r>
              <a:rPr lang="en-US" dirty="0" smtClean="0"/>
              <a:t>Reentrancy Bug</a:t>
            </a:r>
          </a:p>
          <a:p>
            <a:pPr lvl="1"/>
            <a:r>
              <a:rPr lang="en-US" dirty="0" smtClean="0"/>
              <a:t>Analysis </a:t>
            </a:r>
            <a:r>
              <a:rPr lang="en-US" dirty="0"/>
              <a:t>of Path Conditions upon CALL</a:t>
            </a:r>
          </a:p>
          <a:p>
            <a:pPr lvl="1"/>
            <a:r>
              <a:rPr lang="en-US" dirty="0"/>
              <a:t>Ensuring Repeatability</a:t>
            </a:r>
          </a:p>
          <a:p>
            <a:pPr lvl="1"/>
            <a:endParaRPr lang="en-US" dirty="0"/>
          </a:p>
          <a:p>
            <a:pPr lvl="1"/>
            <a:endParaRPr lang="en-US" dirty="0" smtClean="0"/>
          </a:p>
          <a:p>
            <a:endParaRPr lang="en-US" dirty="0"/>
          </a:p>
          <a:p>
            <a:endParaRPr lang="en-US" dirty="0"/>
          </a:p>
        </p:txBody>
      </p:sp>
      <p:sp>
        <p:nvSpPr>
          <p:cNvPr id="4" name="Rectangle 3"/>
          <p:cNvSpPr/>
          <p:nvPr/>
        </p:nvSpPr>
        <p:spPr>
          <a:xfrm>
            <a:off x="7386638" y="1985963"/>
            <a:ext cx="3967162" cy="3443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Examples</a:t>
            </a:r>
          </a:p>
        </p:txBody>
      </p:sp>
    </p:spTree>
    <p:extLst>
      <p:ext uri="{BB962C8B-B14F-4D97-AF65-F5344CB8AC3E}">
        <p14:creationId xmlns:p14="http://schemas.microsoft.com/office/powerpoint/2010/main" val="164354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EtherLite</a:t>
            </a:r>
            <a:endParaRPr lang="en-US" dirty="0"/>
          </a:p>
        </p:txBody>
      </p:sp>
      <p:sp>
        <p:nvSpPr>
          <p:cNvPr id="3" name="Content Placeholder 2"/>
          <p:cNvSpPr>
            <a:spLocks noGrp="1"/>
          </p:cNvSpPr>
          <p:nvPr>
            <p:ph idx="1"/>
          </p:nvPr>
        </p:nvSpPr>
        <p:spPr/>
        <p:txBody>
          <a:bodyPr/>
          <a:lstStyle/>
          <a:p>
            <a:r>
              <a:rPr lang="en-US" dirty="0" smtClean="0"/>
              <a:t>Design</a:t>
            </a:r>
          </a:p>
          <a:p>
            <a:pPr lvl="1"/>
            <a:r>
              <a:rPr lang="en-US" dirty="0" smtClean="0"/>
              <a:t>Conformance</a:t>
            </a:r>
          </a:p>
          <a:p>
            <a:pPr lvl="1"/>
            <a:r>
              <a:rPr lang="en-US" dirty="0" smtClean="0"/>
              <a:t>Backward Compatibility</a:t>
            </a:r>
          </a:p>
          <a:p>
            <a:r>
              <a:rPr lang="en-US" dirty="0" smtClean="0"/>
              <a:t>Solutions</a:t>
            </a:r>
          </a:p>
          <a:p>
            <a:pPr lvl="1"/>
            <a:r>
              <a:rPr lang="en-US" dirty="0" smtClean="0"/>
              <a:t>Guard Conditions</a:t>
            </a:r>
          </a:p>
          <a:p>
            <a:pPr lvl="1"/>
            <a:r>
              <a:rPr lang="en-US" dirty="0" smtClean="0"/>
              <a:t>Deterministic timestamp</a:t>
            </a:r>
          </a:p>
          <a:p>
            <a:pPr lvl="1"/>
            <a:r>
              <a:rPr lang="en-US" dirty="0" smtClean="0"/>
              <a:t>Better Exception Handling</a:t>
            </a:r>
          </a:p>
          <a:p>
            <a:pPr lvl="1"/>
            <a:r>
              <a:rPr lang="en-US" dirty="0" smtClean="0"/>
              <a:t>Lower default GAS values</a:t>
            </a:r>
          </a:p>
        </p:txBody>
      </p:sp>
      <p:grpSp>
        <p:nvGrpSpPr>
          <p:cNvPr id="14" name="Group 13"/>
          <p:cNvGrpSpPr/>
          <p:nvPr/>
        </p:nvGrpSpPr>
        <p:grpSpPr>
          <a:xfrm>
            <a:off x="4874872" y="1842017"/>
            <a:ext cx="7109842" cy="2878423"/>
            <a:chOff x="4270606" y="1681163"/>
            <a:chExt cx="7109842" cy="2878423"/>
          </a:xfrm>
        </p:grpSpPr>
        <mc:AlternateContent xmlns:mc="http://schemas.openxmlformats.org/markup-compatibility/2006">
          <mc:Choice xmlns:a14="http://schemas.microsoft.com/office/drawing/2010/main" Requires="a14">
            <p:sp>
              <p:nvSpPr>
                <p:cNvPr id="4" name="TextBox 3"/>
                <p:cNvSpPr txBox="1"/>
                <p:nvPr/>
              </p:nvSpPr>
              <p:spPr>
                <a:xfrm>
                  <a:off x="6725737" y="1681163"/>
                  <a:ext cx="181512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𝑇𝑟𝑎𝑛𝑠𝑎𝑐𝑡𝑖𝑜𝑛</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1</m:t>
                            </m:r>
                          </m:sub>
                        </m:sSub>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6725737" y="1681163"/>
                  <a:ext cx="1815128" cy="369332"/>
                </a:xfrm>
                <a:prstGeom prst="rect">
                  <a:avLst/>
                </a:prstGeom>
                <a:blipFill rotWithShape="0">
                  <a:blip r:embed="rId2"/>
                  <a:stretch>
                    <a:fillRect t="-92063" b="-1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Diamond 4"/>
                <p:cNvSpPr/>
                <p:nvPr/>
              </p:nvSpPr>
              <p:spPr>
                <a:xfrm>
                  <a:off x="6254082" y="2893711"/>
                  <a:ext cx="2764165" cy="801100"/>
                </a:xfrm>
                <a:prstGeom prst="diamon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𝑔</m:t>
                            </m:r>
                          </m:e>
                          <m:sub>
                            <m:r>
                              <a:rPr lang="en-US" b="0" i="1" smtClean="0">
                                <a:latin typeface="Cambria Math" charset="0"/>
                              </a:rPr>
                              <m:t>1</m:t>
                            </m:r>
                          </m:sub>
                        </m:sSub>
                        <m:r>
                          <a:rPr lang="en-US" b="0" i="1" smtClean="0">
                            <a:latin typeface="Cambria Math" charset="0"/>
                          </a:rPr>
                          <m:t>==</m:t>
                        </m:r>
                        <m:r>
                          <a:rPr lang="en-US" b="0" i="1" smtClean="0">
                            <a:latin typeface="Cambria Math" charset="0"/>
                          </a:rPr>
                          <m:t>𝑡𝑟𝑢𝑒</m:t>
                        </m:r>
                      </m:oMath>
                    </m:oMathPara>
                  </a14:m>
                  <a:endParaRPr lang="en-US" dirty="0"/>
                </a:p>
              </p:txBody>
            </p:sp>
          </mc:Choice>
          <mc:Fallback>
            <p:sp>
              <p:nvSpPr>
                <p:cNvPr id="5" name="Diamond 4"/>
                <p:cNvSpPr>
                  <a:spLocks noRot="1" noChangeAspect="1" noMove="1" noResize="1" noEditPoints="1" noAdjustHandles="1" noChangeArrowheads="1" noChangeShapeType="1" noTextEdit="1"/>
                </p:cNvSpPr>
                <p:nvPr/>
              </p:nvSpPr>
              <p:spPr>
                <a:xfrm>
                  <a:off x="6254082" y="2893711"/>
                  <a:ext cx="2764165" cy="801100"/>
                </a:xfrm>
                <a:prstGeom prst="diamond">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9565320" y="3109595"/>
                  <a:ext cx="1815128"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𝐺𝑢𝑎𝑟𝑑</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𝑔</m:t>
                            </m:r>
                          </m:e>
                          <m:sub>
                            <m:r>
                              <a:rPr lang="en-US" b="0" i="1" smtClean="0">
                                <a:latin typeface="Cambria Math" charset="0"/>
                              </a:rPr>
                              <m:t>1</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9565320" y="3109595"/>
                  <a:ext cx="1815128" cy="369332"/>
                </a:xfrm>
                <a:prstGeom prst="rect">
                  <a:avLst/>
                </a:prstGeom>
                <a:blipFill rotWithShape="0">
                  <a:blip r:embed="rId4"/>
                  <a:stretch>
                    <a:fillRect t="-90476" b="-1158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270606" y="3109595"/>
                  <a:ext cx="1501521"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𝑇𝑋</m:t>
                        </m:r>
                        <m:r>
                          <a:rPr lang="en-US" b="0" i="1" smtClean="0">
                            <a:latin typeface="Cambria Math" charset="0"/>
                          </a:rPr>
                          <m:t>−</m:t>
                        </m:r>
                        <m:r>
                          <a:rPr lang="en-US" b="0" i="1" smtClean="0">
                            <a:latin typeface="Cambria Math" charset="0"/>
                          </a:rPr>
                          <m:t>𝑆𝑇𝐴𝐿𝐸</m:t>
                        </m:r>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270606" y="3109595"/>
                  <a:ext cx="150152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684220" y="4190254"/>
                  <a:ext cx="1815128"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𝑇𝑋</m:t>
                        </m:r>
                        <m:r>
                          <a:rPr lang="en-US" b="0" i="1" smtClean="0">
                            <a:latin typeface="Cambria Math" charset="0"/>
                          </a:rPr>
                          <m:t>−</m:t>
                        </m:r>
                        <m:r>
                          <a:rPr lang="en-US" b="0" i="1" smtClean="0">
                            <a:latin typeface="Cambria Math" charset="0"/>
                          </a:rPr>
                          <m:t>𝑆𝑈𝐶𝐶𝐸𝑆𝑆</m:t>
                        </m:r>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6684220" y="4190254"/>
                  <a:ext cx="1815128" cy="369332"/>
                </a:xfrm>
                <a:prstGeom prst="rect">
                  <a:avLst/>
                </a:prstGeom>
                <a:blipFill rotWithShape="0">
                  <a:blip r:embed="rId6"/>
                  <a:stretch>
                    <a:fillRect/>
                  </a:stretch>
                </a:blipFill>
              </p:spPr>
              <p:txBody>
                <a:bodyPr/>
                <a:lstStyle/>
                <a:p>
                  <a:r>
                    <a:rPr lang="en-US">
                      <a:noFill/>
                    </a:rPr>
                    <a:t> </a:t>
                  </a:r>
                </a:p>
              </p:txBody>
            </p:sp>
          </mc:Fallback>
        </mc:AlternateContent>
        <p:sp>
          <p:nvSpPr>
            <p:cNvPr id="9" name="Down Arrow 8"/>
            <p:cNvSpPr/>
            <p:nvPr/>
          </p:nvSpPr>
          <p:spPr>
            <a:xfrm>
              <a:off x="7511011" y="2060020"/>
              <a:ext cx="244580" cy="833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9018248" y="3201928"/>
              <a:ext cx="520424"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7445480" y="3727402"/>
              <a:ext cx="310111" cy="430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5798775" y="3201928"/>
              <a:ext cx="455306"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5" name="Rectangle 14"/>
              <p:cNvSpPr/>
              <p:nvPr/>
            </p:nvSpPr>
            <p:spPr>
              <a:xfrm>
                <a:off x="4874872" y="2791510"/>
                <a:ext cx="6616425" cy="830997"/>
              </a:xfrm>
              <a:prstGeom prst="rect">
                <a:avLst/>
              </a:prstGeom>
            </p:spPr>
            <p:txBody>
              <a:bodyPr wrap="square">
                <a:spAutoFit/>
              </a:bodyPr>
              <a:lstStyle/>
              <a:p>
                <a:pPr lvl="1"/>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Timestamp – </a:t>
                </a:r>
                <a:r>
                  <a:rPr lang="en-US" sz="2400" dirty="0" err="1">
                    <a:latin typeface="Consolas" charset="0"/>
                    <a:ea typeface="Consolas" charset="0"/>
                    <a:cs typeface="Consolas" charset="0"/>
                  </a:rPr>
                  <a:t>lastTime</a:t>
                </a:r>
                <a:r>
                  <a:rPr lang="en-US" sz="2400" dirty="0">
                    <a:latin typeface="Consolas" charset="0"/>
                    <a:ea typeface="Consolas" charset="0"/>
                    <a:cs typeface="Consolas" charset="0"/>
                  </a:rPr>
                  <a:t> &gt; 24 hours </a:t>
                </a:r>
                <a:endParaRPr lang="en-US" sz="2400" b="0" i="1" dirty="0" smtClean="0">
                  <a:latin typeface="Cambria Math" charset="0"/>
                  <a:ea typeface="Consolas" charset="0"/>
                  <a:cs typeface="Consolas" charset="0"/>
                </a:endParaRPr>
              </a:p>
              <a:p>
                <a:pPr lvl="1"/>
                <a14:m>
                  <m:oMath xmlns:m="http://schemas.openxmlformats.org/officeDocument/2006/math">
                    <m:r>
                      <a:rPr lang="en-US" sz="2400" b="0" i="1" smtClean="0">
                        <a:latin typeface="Cambria Math" charset="0"/>
                        <a:ea typeface="Consolas" charset="0"/>
                        <a:cs typeface="Consolas" charset="0"/>
                      </a:rPr>
                      <m:t>=</m:t>
                    </m:r>
                  </m:oMath>
                </a14:m>
                <a:r>
                  <a:rPr lang="en-US" sz="2400" dirty="0" smtClean="0">
                    <a:latin typeface="Consolas" charset="0"/>
                    <a:ea typeface="Consolas" charset="0"/>
                    <a:cs typeface="Consolas" charset="0"/>
                  </a:rPr>
                  <a:t> blockTime – </a:t>
                </a:r>
                <a:r>
                  <a:rPr lang="en-US" sz="2400" dirty="0" err="1">
                    <a:latin typeface="Consolas" charset="0"/>
                    <a:ea typeface="Consolas" charset="0"/>
                    <a:cs typeface="Consolas" charset="0"/>
                  </a:rPr>
                  <a:t>lastBlock</a:t>
                </a:r>
                <a:r>
                  <a:rPr lang="en-US" sz="2400" dirty="0">
                    <a:latin typeface="Consolas" charset="0"/>
                    <a:ea typeface="Consolas" charset="0"/>
                    <a:cs typeface="Consolas" charset="0"/>
                  </a:rPr>
                  <a:t> &gt; 7200</a:t>
                </a:r>
              </a:p>
            </p:txBody>
          </p:sp>
        </mc:Choice>
        <mc:Fallback>
          <p:sp>
            <p:nvSpPr>
              <p:cNvPr id="15" name="Rectangle 14"/>
              <p:cNvSpPr>
                <a:spLocks noRot="1" noChangeAspect="1" noMove="1" noResize="1" noEditPoints="1" noAdjustHandles="1" noChangeArrowheads="1" noChangeShapeType="1" noTextEdit="1"/>
              </p:cNvSpPr>
              <p:nvPr/>
            </p:nvSpPr>
            <p:spPr>
              <a:xfrm>
                <a:off x="4874872" y="2791510"/>
                <a:ext cx="6616425" cy="830997"/>
              </a:xfrm>
              <a:prstGeom prst="rect">
                <a:avLst/>
              </a:prstGeom>
              <a:blipFill rotWithShape="0">
                <a:blip r:embed="rId7"/>
                <a:stretch>
                  <a:fillRect t="-4412" b="-16912"/>
                </a:stretch>
              </a:blipFill>
            </p:spPr>
            <p:txBody>
              <a:bodyPr/>
              <a:lstStyle/>
              <a:p>
                <a:r>
                  <a:rPr lang="en-US">
                    <a:noFill/>
                  </a:rPr>
                  <a:t> </a:t>
                </a:r>
              </a:p>
            </p:txBody>
          </p:sp>
        </mc:Fallback>
      </mc:AlternateContent>
    </p:spTree>
    <p:extLst>
      <p:ext uri="{BB962C8B-B14F-4D97-AF65-F5344CB8AC3E}">
        <p14:creationId xmlns:p14="http://schemas.microsoft.com/office/powerpoint/2010/main" val="4410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Oyénte</a:t>
            </a:r>
            <a:endParaRPr lang="en-US" dirty="0"/>
          </a:p>
        </p:txBody>
      </p:sp>
      <p:sp>
        <p:nvSpPr>
          <p:cNvPr id="3" name="Content Placeholder 2"/>
          <p:cNvSpPr>
            <a:spLocks noGrp="1"/>
          </p:cNvSpPr>
          <p:nvPr>
            <p:ph idx="1"/>
          </p:nvPr>
        </p:nvSpPr>
        <p:spPr/>
        <p:txBody>
          <a:bodyPr/>
          <a:lstStyle/>
          <a:p>
            <a:r>
              <a:rPr lang="en-US" dirty="0" smtClean="0"/>
              <a:t>Pre-Deployment Checks</a:t>
            </a:r>
          </a:p>
          <a:p>
            <a:r>
              <a:rPr lang="en-US" dirty="0" smtClean="0"/>
              <a:t>Automated Detection</a:t>
            </a:r>
          </a:p>
          <a:p>
            <a:pPr lvl="1"/>
            <a:r>
              <a:rPr lang="en-US" dirty="0" smtClean="0"/>
              <a:t>Symbolic Execution using Z3</a:t>
            </a:r>
          </a:p>
          <a:p>
            <a:pPr lvl="1"/>
            <a:r>
              <a:rPr lang="en-US" dirty="0" smtClean="0"/>
              <a:t>Pattern Matching</a:t>
            </a:r>
          </a:p>
        </p:txBody>
      </p:sp>
    </p:spTree>
    <p:extLst>
      <p:ext uri="{BB962C8B-B14F-4D97-AF65-F5344CB8AC3E}">
        <p14:creationId xmlns:p14="http://schemas.microsoft.com/office/powerpoint/2010/main" val="423808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Ordering Dependence</a:t>
            </a:r>
            <a:endParaRPr lang="en-US" dirty="0"/>
          </a:p>
        </p:txBody>
      </p:sp>
      <p:sp>
        <p:nvSpPr>
          <p:cNvPr id="3" name="Content Placeholder 2"/>
          <p:cNvSpPr>
            <a:spLocks noGrp="1"/>
          </p:cNvSpPr>
          <p:nvPr>
            <p:ph idx="1"/>
          </p:nvPr>
        </p:nvSpPr>
        <p:spPr/>
        <p:txBody>
          <a:bodyPr/>
          <a:lstStyle/>
          <a:p>
            <a:r>
              <a:rPr lang="en-US" dirty="0" smtClean="0"/>
              <a:t>Tracking Parallel Flows of Ether</a:t>
            </a:r>
          </a:p>
          <a:p>
            <a:r>
              <a:rPr lang="en-US" dirty="0" smtClean="0"/>
              <a:t>Concurrent flows that affect each other</a:t>
            </a:r>
            <a:endParaRPr lang="en-US" dirty="0"/>
          </a:p>
        </p:txBody>
      </p:sp>
      <p:sp>
        <p:nvSpPr>
          <p:cNvPr id="4" name="Rectangle 3"/>
          <p:cNvSpPr/>
          <p:nvPr/>
        </p:nvSpPr>
        <p:spPr>
          <a:xfrm>
            <a:off x="7223760" y="2322576"/>
            <a:ext cx="3639312" cy="2798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a:t>
            </a:r>
            <a:endParaRPr lang="en-US" dirty="0"/>
          </a:p>
        </p:txBody>
      </p:sp>
    </p:spTree>
    <p:extLst>
      <p:ext uri="{BB962C8B-B14F-4D97-AF65-F5344CB8AC3E}">
        <p14:creationId xmlns:p14="http://schemas.microsoft.com/office/powerpoint/2010/main" val="437818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smtClean="0"/>
              <a:t>Recommendations</a:t>
            </a:r>
            <a:endParaRPr lang="en-US" dirty="0"/>
          </a:p>
        </p:txBody>
      </p:sp>
      <p:sp>
        <p:nvSpPr>
          <p:cNvPr id="3" name="Content Placeholder 2"/>
          <p:cNvSpPr>
            <a:spLocks noGrp="1"/>
          </p:cNvSpPr>
          <p:nvPr>
            <p:ph idx="1"/>
          </p:nvPr>
        </p:nvSpPr>
        <p:spPr/>
        <p:txBody>
          <a:bodyPr/>
          <a:lstStyle/>
          <a:p>
            <a:r>
              <a:rPr lang="en-US" dirty="0" smtClean="0"/>
              <a:t>Guard Conditions</a:t>
            </a:r>
          </a:p>
          <a:p>
            <a:r>
              <a:rPr lang="en-US" dirty="0" smtClean="0"/>
              <a:t>Backward-Compatibility</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884120" y="2289985"/>
                <a:ext cx="181512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𝑇𝑟𝑎𝑛𝑠𝑎𝑐𝑡𝑖𝑜𝑛</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1</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884120" y="2289985"/>
                <a:ext cx="1815128" cy="369332"/>
              </a:xfrm>
              <a:prstGeom prst="rect">
                <a:avLst/>
              </a:prstGeom>
              <a:blipFill rotWithShape="0">
                <a:blip r:embed="rId2"/>
                <a:stretch>
                  <a:fillRect t="-93548" b="-11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amond 4"/>
              <p:cNvSpPr/>
              <p:nvPr/>
            </p:nvSpPr>
            <p:spPr>
              <a:xfrm>
                <a:off x="5365220" y="3493008"/>
                <a:ext cx="2852928" cy="1170432"/>
              </a:xfrm>
              <a:prstGeom prst="diamon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𝑔</m:t>
                          </m:r>
                        </m:e>
                        <m:sub>
                          <m:r>
                            <a:rPr lang="en-US" b="0" i="1" smtClean="0">
                              <a:latin typeface="Cambria Math" charset="0"/>
                            </a:rPr>
                            <m:t>1</m:t>
                          </m:r>
                        </m:sub>
                      </m:sSub>
                      <m:r>
                        <a:rPr lang="en-US" b="0" i="1" smtClean="0">
                          <a:latin typeface="Cambria Math" charset="0"/>
                        </a:rPr>
                        <m:t>==</m:t>
                      </m:r>
                      <m:r>
                        <a:rPr lang="en-US" b="0" i="1" smtClean="0">
                          <a:latin typeface="Cambria Math" charset="0"/>
                        </a:rPr>
                        <m:t>𝑡𝑟𝑢𝑒</m:t>
                      </m:r>
                    </m:oMath>
                  </m:oMathPara>
                </a14:m>
                <a:endParaRPr lang="en-US" dirty="0"/>
              </a:p>
            </p:txBody>
          </p:sp>
        </mc:Choice>
        <mc:Fallback xmlns="">
          <p:sp>
            <p:nvSpPr>
              <p:cNvPr id="5" name="Diamond 4"/>
              <p:cNvSpPr>
                <a:spLocks noRot="1" noChangeAspect="1" noMove="1" noResize="1" noEditPoints="1" noAdjustHandles="1" noChangeArrowheads="1" noChangeShapeType="1" noTextEdit="1"/>
              </p:cNvSpPr>
              <p:nvPr/>
            </p:nvSpPr>
            <p:spPr>
              <a:xfrm>
                <a:off x="5365220" y="3493008"/>
                <a:ext cx="2852928" cy="1170432"/>
              </a:xfrm>
              <a:prstGeom prst="diamond">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182056" y="3893558"/>
                <a:ext cx="1815128" cy="3693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𝐺𝑢𝑎𝑟𝑑</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𝑔</m:t>
                          </m:r>
                        </m:e>
                        <m:sub>
                          <m:r>
                            <a:rPr lang="en-US" b="0" i="1" smtClean="0">
                              <a:latin typeface="Cambria Math" charset="0"/>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182056" y="3893558"/>
                <a:ext cx="1815128" cy="369332"/>
              </a:xfrm>
              <a:prstGeom prst="rect">
                <a:avLst/>
              </a:prstGeom>
              <a:blipFill rotWithShape="0">
                <a:blip r:embed="rId4"/>
                <a:stretch>
                  <a:fillRect t="-93548" b="-11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6184" y="3893558"/>
                <a:ext cx="1815128" cy="369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𝑇𝑋</m:t>
                      </m:r>
                      <m:r>
                        <a:rPr lang="en-US" b="0" i="1" smtClean="0">
                          <a:latin typeface="Cambria Math" charset="0"/>
                        </a:rPr>
                        <m:t>−</m:t>
                      </m:r>
                      <m:r>
                        <a:rPr lang="en-US" b="0" i="1" smtClean="0">
                          <a:latin typeface="Cambria Math" charset="0"/>
                        </a:rPr>
                        <m:t>𝑆𝑇𝐴𝐿𝐸</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86184" y="3893558"/>
                <a:ext cx="181512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884120" y="5261586"/>
                <a:ext cx="1815128"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𝑇𝑋</m:t>
                      </m:r>
                      <m:r>
                        <a:rPr lang="en-US" b="0" i="1" smtClean="0">
                          <a:latin typeface="Cambria Math" charset="0"/>
                        </a:rPr>
                        <m:t>−</m:t>
                      </m:r>
                      <m:r>
                        <a:rPr lang="en-US" b="0" i="1" smtClean="0">
                          <a:latin typeface="Cambria Math" charset="0"/>
                        </a:rPr>
                        <m:t>𝑆𝑈𝐶𝐶𝐸𝑆𝑆</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884120" y="5261586"/>
                <a:ext cx="1815128" cy="369332"/>
              </a:xfrm>
              <a:prstGeom prst="rect">
                <a:avLst/>
              </a:prstGeom>
              <a:blipFill rotWithShape="0">
                <a:blip r:embed="rId6"/>
                <a:stretch>
                  <a:fillRect/>
                </a:stretch>
              </a:blipFill>
            </p:spPr>
            <p:txBody>
              <a:bodyPr/>
              <a:lstStyle/>
              <a:p>
                <a:r>
                  <a:rPr lang="en-US">
                    <a:noFill/>
                  </a:rPr>
                  <a:t> </a:t>
                </a:r>
              </a:p>
            </p:txBody>
          </p:sp>
        </mc:Fallback>
      </mc:AlternateContent>
      <p:sp>
        <p:nvSpPr>
          <p:cNvPr id="9" name="Down Arrow 8"/>
          <p:cNvSpPr/>
          <p:nvPr/>
        </p:nvSpPr>
        <p:spPr>
          <a:xfrm>
            <a:off x="6645380" y="2666642"/>
            <a:ext cx="244580" cy="833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8218148" y="3985891"/>
            <a:ext cx="963908"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6645380" y="4663440"/>
            <a:ext cx="238854" cy="598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4413134" y="3985891"/>
            <a:ext cx="963908"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62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 Dependence</a:t>
            </a:r>
            <a:endParaRPr lang="en-US" dirty="0"/>
          </a:p>
        </p:txBody>
      </p:sp>
      <p:sp>
        <p:nvSpPr>
          <p:cNvPr id="3" name="Content Placeholder 2"/>
          <p:cNvSpPr>
            <a:spLocks noGrp="1"/>
          </p:cNvSpPr>
          <p:nvPr>
            <p:ph idx="1"/>
          </p:nvPr>
        </p:nvSpPr>
        <p:spPr/>
        <p:txBody>
          <a:bodyPr/>
          <a:lstStyle/>
          <a:p>
            <a:r>
              <a:rPr lang="en-US" dirty="0" smtClean="0"/>
              <a:t>Special Symbolic variable for Timestamp</a:t>
            </a:r>
          </a:p>
          <a:p>
            <a:r>
              <a:rPr lang="en-US" dirty="0" smtClean="0"/>
              <a:t>Analyze affected paths</a:t>
            </a:r>
            <a:endParaRPr lang="en-US" dirty="0"/>
          </a:p>
        </p:txBody>
      </p:sp>
      <p:sp>
        <p:nvSpPr>
          <p:cNvPr id="4" name="Rectangle 3"/>
          <p:cNvSpPr/>
          <p:nvPr/>
        </p:nvSpPr>
        <p:spPr>
          <a:xfrm>
            <a:off x="7223760" y="2322576"/>
            <a:ext cx="3639312" cy="2798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a:t>
            </a:r>
            <a:endParaRPr lang="en-US" dirty="0"/>
          </a:p>
        </p:txBody>
      </p:sp>
    </p:spTree>
    <p:extLst>
      <p:ext uri="{BB962C8B-B14F-4D97-AF65-F5344CB8AC3E}">
        <p14:creationId xmlns:p14="http://schemas.microsoft.com/office/powerpoint/2010/main" val="159673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Granularity adjustments</a:t>
                </a:r>
              </a:p>
              <a:p>
                <a:r>
                  <a:rPr lang="en-US" dirty="0" smtClean="0"/>
                  <a:t>Block Number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oMath>
                </a14:m>
                <a:r>
                  <a:rPr lang="en-US" dirty="0" smtClean="0"/>
                  <a:t>Timestamp</a:t>
                </a:r>
              </a:p>
              <a:p>
                <a:r>
                  <a:rPr lang="en-US" dirty="0" err="1" smtClean="0"/>
                  <a:t>Eg</a:t>
                </a:r>
                <a:r>
                  <a:rPr lang="en-US" dirty="0" smtClean="0"/>
                  <a:t>.</a:t>
                </a:r>
              </a:p>
              <a:p>
                <a:pPr lvl="1"/>
                <a:r>
                  <a:rPr lang="en-US" dirty="0" smtClean="0"/>
                  <a:t>Timestamp – </a:t>
                </a:r>
                <a:r>
                  <a:rPr lang="en-US" dirty="0" err="1" smtClean="0"/>
                  <a:t>lastTime</a:t>
                </a:r>
                <a:r>
                  <a:rPr lang="en-US" dirty="0" smtClean="0"/>
                  <a:t> &gt; 24 hours </a:t>
                </a:r>
              </a:p>
              <a:p>
                <a:pPr lvl="1"/>
                <a14:m>
                  <m:oMath xmlns:m="http://schemas.openxmlformats.org/officeDocument/2006/math">
                    <m:r>
                      <a:rPr lang="en-US" i="1" smtClean="0">
                        <a:latin typeface="Cambria Math" charset="0"/>
                        <a:ea typeface="Cambria Math" charset="0"/>
                        <a:cs typeface="Cambria Math" charset="0"/>
                      </a:rPr>
                      <m:t>≡</m:t>
                    </m:r>
                    <m:r>
                      <m:rPr>
                        <m:sty m:val="p"/>
                      </m:rPr>
                      <a:rPr lang="en-US" b="0" i="0" smtClean="0">
                        <a:latin typeface="Cambria Math" charset="0"/>
                        <a:ea typeface="Cambria Math" charset="0"/>
                        <a:cs typeface="Cambria Math" charset="0"/>
                      </a:rPr>
                      <m:t>blockNumber</m:t>
                    </m:r>
                  </m:oMath>
                </a14:m>
                <a:r>
                  <a:rPr lang="en-US" dirty="0" smtClean="0"/>
                  <a:t> – </a:t>
                </a:r>
                <a:r>
                  <a:rPr lang="en-US" dirty="0" err="1" smtClean="0"/>
                  <a:t>lastBlock</a:t>
                </a:r>
                <a:r>
                  <a:rPr lang="en-US" dirty="0" smtClean="0"/>
                  <a:t> &gt; 7200</a:t>
                </a:r>
              </a:p>
              <a:p>
                <a:r>
                  <a:rPr lang="en-US" dirty="0" smtClean="0"/>
                  <a:t>Change to a single instruction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168"/>
                </a:stretch>
              </a:blipFill>
            </p:spPr>
            <p:txBody>
              <a:bodyPr/>
              <a:lstStyle/>
              <a:p>
                <a:r>
                  <a:rPr lang="en-US">
                    <a:noFill/>
                  </a:rPr>
                  <a:t> </a:t>
                </a:r>
              </a:p>
            </p:txBody>
          </p:sp>
        </mc:Fallback>
      </mc:AlternateContent>
    </p:spTree>
    <p:extLst>
      <p:ext uri="{BB962C8B-B14F-4D97-AF65-F5344CB8AC3E}">
        <p14:creationId xmlns:p14="http://schemas.microsoft.com/office/powerpoint/2010/main" val="657526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Callstack Attack</a:t>
            </a:r>
            <a:endParaRPr lang="en-US" dirty="0"/>
          </a:p>
        </p:txBody>
      </p:sp>
      <p:sp>
        <p:nvSpPr>
          <p:cNvPr id="3" name="Content Placeholder 2"/>
          <p:cNvSpPr>
            <a:spLocks noGrp="1"/>
          </p:cNvSpPr>
          <p:nvPr>
            <p:ph idx="1"/>
          </p:nvPr>
        </p:nvSpPr>
        <p:spPr/>
        <p:txBody>
          <a:bodyPr/>
          <a:lstStyle/>
          <a:p>
            <a:r>
              <a:rPr lang="en-US" dirty="0" smtClean="0"/>
              <a:t>Bytecode Evaluation</a:t>
            </a:r>
          </a:p>
          <a:p>
            <a:r>
              <a:rPr lang="en-US" dirty="0" smtClean="0"/>
              <a:t>ISZERO present after CALL</a:t>
            </a:r>
          </a:p>
        </p:txBody>
      </p:sp>
      <p:sp>
        <p:nvSpPr>
          <p:cNvPr id="4" name="Rectangle 3"/>
          <p:cNvSpPr/>
          <p:nvPr/>
        </p:nvSpPr>
        <p:spPr>
          <a:xfrm>
            <a:off x="7223760" y="2322576"/>
            <a:ext cx="3639312" cy="2798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a:t>
            </a:r>
            <a:endParaRPr lang="en-US" dirty="0"/>
          </a:p>
        </p:txBody>
      </p:sp>
    </p:spTree>
    <p:extLst>
      <p:ext uri="{BB962C8B-B14F-4D97-AF65-F5344CB8AC3E}">
        <p14:creationId xmlns:p14="http://schemas.microsoft.com/office/powerpoint/2010/main" val="1730589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Contracts</a:t>
            </a:r>
            <a:endParaRPr lang="en-US" dirty="0"/>
          </a:p>
        </p:txBody>
      </p:sp>
      <p:sp>
        <p:nvSpPr>
          <p:cNvPr id="3" name="Content Placeholder 2"/>
          <p:cNvSpPr>
            <a:spLocks noGrp="1"/>
          </p:cNvSpPr>
          <p:nvPr>
            <p:ph idx="1"/>
          </p:nvPr>
        </p:nvSpPr>
        <p:spPr/>
        <p:txBody>
          <a:bodyPr>
            <a:normAutofit/>
          </a:bodyPr>
          <a:lstStyle/>
          <a:p>
            <a:r>
              <a:rPr lang="en-US" dirty="0" smtClean="0"/>
              <a:t>Introduced in 1994</a:t>
            </a:r>
          </a:p>
          <a:p>
            <a:r>
              <a:rPr lang="en-US" dirty="0" smtClean="0"/>
              <a:t>Ethereum (2014)</a:t>
            </a:r>
          </a:p>
          <a:p>
            <a:pPr lvl="1"/>
            <a:r>
              <a:rPr lang="en-US" dirty="0" smtClean="0"/>
              <a:t>Over 19k contracts</a:t>
            </a:r>
          </a:p>
          <a:p>
            <a:r>
              <a:rPr lang="en-US" dirty="0" smtClean="0"/>
              <a:t>Example - Solidity</a:t>
            </a:r>
          </a:p>
          <a:p>
            <a:r>
              <a:rPr lang="en-US" dirty="0" smtClean="0"/>
              <a:t>Issues</a:t>
            </a:r>
          </a:p>
          <a:p>
            <a:pPr lvl="1"/>
            <a:r>
              <a:rPr lang="en-US" dirty="0" err="1" smtClean="0"/>
              <a:t>Permissionless</a:t>
            </a:r>
            <a:r>
              <a:rPr lang="en-US" dirty="0" smtClean="0"/>
              <a:t> Network</a:t>
            </a:r>
          </a:p>
          <a:p>
            <a:pPr lvl="1"/>
            <a:r>
              <a:rPr lang="en-US" dirty="0" smtClean="0"/>
              <a:t>Anonymous Participants</a:t>
            </a:r>
          </a:p>
          <a:p>
            <a:pPr lvl="1"/>
            <a:r>
              <a:rPr lang="en-US" dirty="0" smtClean="0"/>
              <a:t>Locked Currency</a:t>
            </a:r>
          </a:p>
          <a:p>
            <a:pPr lvl="1"/>
            <a:r>
              <a:rPr lang="en-US" dirty="0" smtClean="0"/>
              <a:t>Immutable contracts</a:t>
            </a:r>
          </a:p>
          <a:p>
            <a:endParaRPr lang="en-US" dirty="0" smtClean="0"/>
          </a:p>
          <a:p>
            <a:endParaRPr lang="en-US" dirty="0"/>
          </a:p>
        </p:txBody>
      </p:sp>
      <p:sp>
        <p:nvSpPr>
          <p:cNvPr id="6" name="TextBox 5"/>
          <p:cNvSpPr txBox="1"/>
          <p:nvPr/>
        </p:nvSpPr>
        <p:spPr>
          <a:xfrm>
            <a:off x="6096000" y="1466890"/>
            <a:ext cx="5153977" cy="2800767"/>
          </a:xfrm>
          <a:prstGeom prst="rect">
            <a:avLst/>
          </a:prstGeom>
          <a:noFill/>
        </p:spPr>
        <p:txBody>
          <a:bodyPr wrap="square" rtlCol="0">
            <a:spAutoFit/>
          </a:bodyPr>
          <a:lstStyle/>
          <a:p>
            <a:r>
              <a:rPr lang="en-US" sz="1600" dirty="0" smtClean="0">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i="1" dirty="0" smtClean="0">
                <a:solidFill>
                  <a:srgbClr val="408080"/>
                </a:solidFill>
                <a:latin typeface="Consolas" charset="0"/>
                <a:ea typeface="Consolas" charset="0"/>
                <a:cs typeface="Consolas" charset="0"/>
              </a:rPr>
              <a:t>// Burn DAO Tokens</a:t>
            </a:r>
          </a:p>
          <a:p>
            <a:r>
              <a:rPr lang="en-US" sz="1600" dirty="0" smtClean="0">
                <a:latin typeface="Consolas" charset="0"/>
                <a:ea typeface="Consolas" charset="0"/>
                <a:cs typeface="Consolas" charset="0"/>
              </a:rPr>
              <a:t>    Transfer(</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0, balances[</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a:t>
            </a:r>
            <a:r>
              <a:rPr lang="en-US" sz="1600" dirty="0" smtClean="0">
                <a:solidFill>
                  <a:srgbClr val="666666"/>
                </a:solidFill>
                <a:latin typeface="Consolas" charset="0"/>
                <a:ea typeface="Consolas" charset="0"/>
                <a:cs typeface="Consolas" charset="0"/>
              </a:rPr>
              <a:t>;</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withdrawRewardFor</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totalSupply</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balances[</a:t>
            </a:r>
            <a:r>
              <a:rPr lang="en-US" sz="1600" dirty="0" err="1" smtClean="0">
                <a:solidFill>
                  <a:srgbClr val="666666"/>
                </a:solidFill>
                <a:latin typeface="Consolas" charset="0"/>
                <a:ea typeface="Consolas" charset="0"/>
                <a:cs typeface="Consolas" charset="0"/>
              </a:rPr>
              <a:t>msg.sender</a:t>
            </a:r>
            <a:r>
              <a:rPr lang="en-US" sz="1600" dirty="0" smtClean="0">
                <a:solidFill>
                  <a:srgbClr val="666666"/>
                </a:solidFill>
                <a:latin typeface="Consolas" charset="0"/>
                <a:ea typeface="Consolas" charset="0"/>
                <a:cs typeface="Consolas" charset="0"/>
              </a:rPr>
              <a:t>];</a:t>
            </a:r>
          </a:p>
          <a:p>
            <a:r>
              <a:rPr lang="en-US" sz="1600" dirty="0" smtClean="0">
                <a:latin typeface="Consolas" charset="0"/>
                <a:ea typeface="Consolas" charset="0"/>
                <a:cs typeface="Consolas" charset="0"/>
              </a:rPr>
              <a:t>    balances[</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0;</a:t>
            </a:r>
          </a:p>
          <a:p>
            <a:r>
              <a:rPr lang="en-US" sz="1600" dirty="0" smtClean="0">
                <a:latin typeface="Consolas" charset="0"/>
                <a:ea typeface="Consolas" charset="0"/>
                <a:cs typeface="Consolas" charset="0"/>
              </a:rPr>
              <a:t>    </a:t>
            </a:r>
            <a:r>
              <a:rPr lang="en-US" sz="1600" dirty="0" err="1" smtClean="0">
                <a:latin typeface="Consolas" charset="0"/>
                <a:ea typeface="Consolas" charset="0"/>
                <a:cs typeface="Consolas" charset="0"/>
              </a:rPr>
              <a:t>paidOut</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msg.sender</a:t>
            </a:r>
            <a:r>
              <a:rPr lang="en-US" sz="1600" dirty="0" smtClean="0">
                <a:latin typeface="Consolas" charset="0"/>
                <a:ea typeface="Consolas" charset="0"/>
                <a:cs typeface="Consolas" charset="0"/>
              </a:rPr>
              <a:t>] </a:t>
            </a:r>
            <a:r>
              <a:rPr lang="en-US" sz="1600" dirty="0" smtClean="0">
                <a:solidFill>
                  <a:srgbClr val="666666"/>
                </a:solidFill>
                <a:latin typeface="Consolas" charset="0"/>
                <a:ea typeface="Consolas" charset="0"/>
                <a:cs typeface="Consolas" charset="0"/>
              </a:rPr>
              <a:t>= 0;</a:t>
            </a:r>
          </a:p>
          <a:p>
            <a:r>
              <a:rPr lang="en-US" sz="1600" dirty="0" smtClean="0">
                <a:latin typeface="Consolas" charset="0"/>
                <a:ea typeface="Consolas" charset="0"/>
                <a:cs typeface="Consolas" charset="0"/>
              </a:rPr>
              <a:t>    </a:t>
            </a:r>
            <a:r>
              <a:rPr lang="en-US" sz="1600" b="1" dirty="0" smtClean="0">
                <a:solidFill>
                  <a:srgbClr val="008000"/>
                </a:solidFill>
                <a:latin typeface="Consolas" charset="0"/>
                <a:ea typeface="Consolas" charset="0"/>
                <a:cs typeface="Consolas" charset="0"/>
              </a:rPr>
              <a:t>return true;</a:t>
            </a:r>
          </a:p>
          <a:p>
            <a:r>
              <a:rPr lang="en-US" sz="1600" dirty="0" smtClean="0">
                <a:latin typeface="Consolas" charset="0"/>
                <a:ea typeface="Consolas" charset="0"/>
                <a:cs typeface="Consolas" charset="0"/>
              </a:rPr>
              <a:t>}</a:t>
            </a:r>
          </a:p>
          <a:p>
            <a:endParaRPr lang="en-US" sz="1600" dirty="0">
              <a:latin typeface="Consolas" charset="0"/>
              <a:ea typeface="Consolas" charset="0"/>
              <a:cs typeface="Consolas" charset="0"/>
            </a:endParaRPr>
          </a:p>
        </p:txBody>
      </p:sp>
      <p:sp>
        <p:nvSpPr>
          <p:cNvPr id="7" name="TextBox 6"/>
          <p:cNvSpPr txBox="1"/>
          <p:nvPr/>
        </p:nvSpPr>
        <p:spPr>
          <a:xfrm>
            <a:off x="6199824" y="4234319"/>
            <a:ext cx="5153975" cy="1751249"/>
          </a:xfrm>
          <a:prstGeom prst="rect">
            <a:avLst/>
          </a:prstGeom>
          <a:noFill/>
        </p:spPr>
        <p:txBody>
          <a:bodyPr wrap="square" rtlCol="0">
            <a:spAutoFit/>
          </a:bodyPr>
          <a:lstStyle/>
          <a:p>
            <a:pPr marL="228600" lvl="0" indent="-228600">
              <a:lnSpc>
                <a:spcPct val="90000"/>
              </a:lnSpc>
              <a:spcBef>
                <a:spcPts val="1000"/>
              </a:spcBef>
              <a:buFont typeface="Arial"/>
              <a:buChar char="•"/>
            </a:pPr>
            <a:r>
              <a:rPr lang="en-US" sz="2600" dirty="0" err="1" smtClean="0">
                <a:solidFill>
                  <a:prstClr val="black"/>
                </a:solidFill>
                <a:latin typeface="Alegreya" charset="0"/>
                <a:ea typeface="Alegreya" charset="0"/>
                <a:cs typeface="Alegreya" charset="0"/>
              </a:rPr>
              <a:t>TheDAO</a:t>
            </a:r>
            <a:endParaRPr lang="en-US" dirty="0" smtClean="0"/>
          </a:p>
          <a:p>
            <a:pPr marL="685800" lvl="1" indent="-228600">
              <a:lnSpc>
                <a:spcPct val="90000"/>
              </a:lnSpc>
              <a:spcBef>
                <a:spcPts val="1000"/>
              </a:spcBef>
              <a:buFont typeface="Arial"/>
              <a:buChar char="•"/>
            </a:pPr>
            <a:r>
              <a:rPr lang="en-US" sz="2200" dirty="0" smtClean="0">
                <a:solidFill>
                  <a:prstClr val="black"/>
                </a:solidFill>
                <a:latin typeface="Alegreya" charset="0"/>
                <a:ea typeface="Alegreya" charset="0"/>
                <a:cs typeface="Alegreya" charset="0"/>
              </a:rPr>
              <a:t>Largest crowdfunding in history</a:t>
            </a:r>
          </a:p>
          <a:p>
            <a:pPr marL="685800" lvl="1" indent="-228600">
              <a:lnSpc>
                <a:spcPct val="90000"/>
              </a:lnSpc>
              <a:spcBef>
                <a:spcPts val="1000"/>
              </a:spcBef>
              <a:buFont typeface="Arial"/>
              <a:buChar char="•"/>
            </a:pPr>
            <a:r>
              <a:rPr lang="en-US" sz="2200" dirty="0" smtClean="0">
                <a:solidFill>
                  <a:prstClr val="black"/>
                </a:solidFill>
                <a:latin typeface="Alegreya" charset="0"/>
                <a:ea typeface="Alegreya" charset="0"/>
                <a:cs typeface="Alegreya" charset="0"/>
              </a:rPr>
              <a:t>$160m USD in Capital</a:t>
            </a:r>
          </a:p>
          <a:p>
            <a:pPr marL="685800" lvl="1" indent="-228600">
              <a:lnSpc>
                <a:spcPct val="90000"/>
              </a:lnSpc>
              <a:spcBef>
                <a:spcPts val="1000"/>
              </a:spcBef>
              <a:buFont typeface="Arial"/>
              <a:buChar char="•"/>
            </a:pPr>
            <a:r>
              <a:rPr lang="en-US" sz="2200" dirty="0" smtClean="0">
                <a:solidFill>
                  <a:prstClr val="black"/>
                </a:solidFill>
                <a:latin typeface="Alegreya" charset="0"/>
                <a:ea typeface="Alegreya" charset="0"/>
                <a:cs typeface="Alegreya" charset="0"/>
              </a:rPr>
              <a:t>$50m lost.</a:t>
            </a:r>
            <a:endParaRPr lang="en-US" sz="2200" dirty="0">
              <a:solidFill>
                <a:prstClr val="black"/>
              </a:solidFill>
              <a:latin typeface="Alegreya" charset="0"/>
              <a:ea typeface="Alegreya" charset="0"/>
              <a:cs typeface="Alegreya" charset="0"/>
            </a:endParaRPr>
          </a:p>
        </p:txBody>
      </p:sp>
      <p:sp>
        <p:nvSpPr>
          <p:cNvPr id="8" name="Left Arrow 7"/>
          <p:cNvSpPr/>
          <p:nvPr/>
        </p:nvSpPr>
        <p:spPr>
          <a:xfrm>
            <a:off x="10115551" y="2461538"/>
            <a:ext cx="571500" cy="300037"/>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3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P spid="7" grpId="0" build="p" bldLvl="2"/>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a:xfrm>
            <a:off x="838200" y="1862201"/>
            <a:ext cx="10515600" cy="4214813"/>
          </a:xfrm>
        </p:spPr>
        <p:txBody>
          <a:bodyPr/>
          <a:lstStyle/>
          <a:p>
            <a:r>
              <a:rPr lang="en-US" dirty="0" smtClean="0"/>
              <a:t>Current Solution</a:t>
            </a:r>
          </a:p>
          <a:p>
            <a:pPr lvl="1"/>
            <a:r>
              <a:rPr lang="en-US" dirty="0" smtClean="0"/>
              <a:t>Compiler optimizations</a:t>
            </a:r>
          </a:p>
          <a:p>
            <a:r>
              <a:rPr lang="en-US" dirty="0" smtClean="0"/>
              <a:t>Proposed</a:t>
            </a:r>
          </a:p>
          <a:p>
            <a:pPr lvl="1"/>
            <a:r>
              <a:rPr lang="en-US" dirty="0" smtClean="0"/>
              <a:t>EVM-level Exception Forwarding</a:t>
            </a:r>
          </a:p>
          <a:p>
            <a:pPr lvl="1"/>
            <a:r>
              <a:rPr lang="en-US" dirty="0" smtClean="0"/>
              <a:t>Enforce exception handling</a:t>
            </a:r>
          </a:p>
          <a:p>
            <a:pPr lvl="2"/>
            <a:r>
              <a:rPr lang="en-US" dirty="0" err="1" smtClean="0"/>
              <a:t>Eg</a:t>
            </a:r>
            <a:r>
              <a:rPr lang="en-US" dirty="0" smtClean="0"/>
              <a:t>. Java, Python</a:t>
            </a:r>
          </a:p>
          <a:p>
            <a:pPr lvl="1"/>
            <a:r>
              <a:rPr lang="en-US" dirty="0" smtClean="0"/>
              <a:t>Prevent accidental </a:t>
            </a:r>
            <a:r>
              <a:rPr lang="en-US" i="1" dirty="0" smtClean="0"/>
              <a:t>and </a:t>
            </a:r>
            <a:r>
              <a:rPr lang="en-US" dirty="0" smtClean="0"/>
              <a:t>malicious bugs</a:t>
            </a:r>
            <a:endParaRPr lang="en-US" dirty="0"/>
          </a:p>
        </p:txBody>
      </p:sp>
    </p:spTree>
    <p:extLst>
      <p:ext uri="{BB962C8B-B14F-4D97-AF65-F5344CB8AC3E}">
        <p14:creationId xmlns:p14="http://schemas.microsoft.com/office/powerpoint/2010/main" val="2134954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Reentrancy Bug</a:t>
            </a:r>
            <a:endParaRPr lang="en-US" dirty="0"/>
          </a:p>
        </p:txBody>
      </p:sp>
      <p:sp>
        <p:nvSpPr>
          <p:cNvPr id="3" name="Content Placeholder 2"/>
          <p:cNvSpPr>
            <a:spLocks noGrp="1"/>
          </p:cNvSpPr>
          <p:nvPr>
            <p:ph idx="1"/>
          </p:nvPr>
        </p:nvSpPr>
        <p:spPr/>
        <p:txBody>
          <a:bodyPr/>
          <a:lstStyle/>
          <a:p>
            <a:r>
              <a:rPr lang="en-US" dirty="0" smtClean="0"/>
              <a:t>Analysis of Path Conditions upon CALL</a:t>
            </a:r>
          </a:p>
          <a:p>
            <a:r>
              <a:rPr lang="en-US" dirty="0" smtClean="0"/>
              <a:t>Ensuring Repeatability</a:t>
            </a:r>
            <a:endParaRPr lang="en-US" dirty="0"/>
          </a:p>
        </p:txBody>
      </p:sp>
      <p:sp>
        <p:nvSpPr>
          <p:cNvPr id="4" name="Rectangle 3"/>
          <p:cNvSpPr/>
          <p:nvPr/>
        </p:nvSpPr>
        <p:spPr>
          <a:xfrm>
            <a:off x="7461504" y="2724912"/>
            <a:ext cx="3639312" cy="2798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a:t>
            </a:r>
            <a:endParaRPr lang="en-US" dirty="0"/>
          </a:p>
        </p:txBody>
      </p:sp>
    </p:spTree>
    <p:extLst>
      <p:ext uri="{BB962C8B-B14F-4D97-AF65-F5344CB8AC3E}">
        <p14:creationId xmlns:p14="http://schemas.microsoft.com/office/powerpoint/2010/main" val="349770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lstStyle/>
          <a:p>
            <a:r>
              <a:rPr lang="en-US" dirty="0" smtClean="0"/>
              <a:t>Quick</a:t>
            </a:r>
            <a:r>
              <a:rPr lang="en-US" baseline="0" dirty="0" smtClean="0"/>
              <a:t> Solution: </a:t>
            </a:r>
          </a:p>
          <a:p>
            <a:pPr lvl="1"/>
            <a:r>
              <a:rPr lang="en-US" dirty="0" smtClean="0"/>
              <a:t>SEND over CALL</a:t>
            </a:r>
          </a:p>
          <a:p>
            <a:pPr lvl="0"/>
            <a:r>
              <a:rPr lang="en-US" dirty="0" smtClean="0"/>
              <a:t>Default GAS Restrictions on CALL</a:t>
            </a:r>
            <a:endParaRPr lang="en-US" dirty="0"/>
          </a:p>
        </p:txBody>
      </p:sp>
    </p:spTree>
    <p:extLst>
      <p:ext uri="{BB962C8B-B14F-4D97-AF65-F5344CB8AC3E}">
        <p14:creationId xmlns:p14="http://schemas.microsoft.com/office/powerpoint/2010/main" val="929524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Evaluation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892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4 Amazon EC2 m4.x10large instances</a:t>
            </a:r>
          </a:p>
          <a:p>
            <a:pPr lvl="1"/>
            <a:r>
              <a:rPr lang="en-US" dirty="0" smtClean="0"/>
              <a:t>40 vCPUs</a:t>
            </a:r>
          </a:p>
          <a:p>
            <a:pPr lvl="1"/>
            <a:r>
              <a:rPr lang="en-US" dirty="0" smtClean="0"/>
              <a:t>160 GB RAM</a:t>
            </a:r>
          </a:p>
          <a:p>
            <a:pPr lvl="1"/>
            <a:r>
              <a:rPr lang="en-US" dirty="0" smtClean="0"/>
              <a:t>Ubuntu 14.04 64-bit</a:t>
            </a:r>
          </a:p>
          <a:p>
            <a:pPr lvl="1"/>
            <a:r>
              <a:rPr lang="en-US" dirty="0" smtClean="0"/>
              <a:t>Z3 v4.4.1</a:t>
            </a:r>
          </a:p>
          <a:p>
            <a:r>
              <a:rPr lang="en-US" dirty="0" smtClean="0"/>
              <a:t>30 minute timeout per contract</a:t>
            </a:r>
          </a:p>
          <a:p>
            <a:r>
              <a:rPr lang="en-US" dirty="0" smtClean="0"/>
              <a:t>1 second timeout per request</a:t>
            </a:r>
          </a:p>
        </p:txBody>
      </p:sp>
    </p:spTree>
    <p:extLst>
      <p:ext uri="{BB962C8B-B14F-4D97-AF65-F5344CB8AC3E}">
        <p14:creationId xmlns:p14="http://schemas.microsoft.com/office/powerpoint/2010/main" val="1179550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a:t>
            </a:r>
            <a:r>
              <a:rPr lang="en-US" baseline="0" dirty="0" smtClean="0"/>
              <a:t> Complexity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54112"/>
            <a:ext cx="5694481" cy="421481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681" y="1823752"/>
            <a:ext cx="5130096" cy="3948684"/>
          </a:xfrm>
          <a:prstGeom prst="rect">
            <a:avLst/>
          </a:prstGeom>
        </p:spPr>
      </p:pic>
    </p:spTree>
    <p:extLst>
      <p:ext uri="{BB962C8B-B14F-4D97-AF65-F5344CB8AC3E}">
        <p14:creationId xmlns:p14="http://schemas.microsoft.com/office/powerpoint/2010/main" val="915689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Benchmarks</a:t>
            </a:r>
            <a:endParaRPr lang="en-US" dirty="0"/>
          </a:p>
        </p:txBody>
      </p:sp>
      <p:sp>
        <p:nvSpPr>
          <p:cNvPr id="3" name="Content Placeholder 2"/>
          <p:cNvSpPr>
            <a:spLocks noGrp="1"/>
          </p:cNvSpPr>
          <p:nvPr>
            <p:ph idx="1"/>
          </p:nvPr>
        </p:nvSpPr>
        <p:spPr/>
        <p:txBody>
          <a:bodyPr/>
          <a:lstStyle/>
          <a:p>
            <a:r>
              <a:rPr lang="en-US" dirty="0" smtClean="0"/>
              <a:t>350 seconds per contract (</a:t>
            </a:r>
            <a:r>
              <a:rPr lang="en-US" dirty="0" err="1"/>
              <a:t>a</a:t>
            </a:r>
            <a:r>
              <a:rPr lang="en-US" dirty="0" err="1" smtClean="0"/>
              <a:t>vg</a:t>
            </a:r>
            <a:r>
              <a:rPr lang="en-US" dirty="0" smtClean="0"/>
              <a:t>)</a:t>
            </a:r>
          </a:p>
          <a:p>
            <a:r>
              <a:rPr lang="en-US" dirty="0" smtClean="0"/>
              <a:t>8,833 buggy contracts</a:t>
            </a:r>
          </a:p>
          <a:p>
            <a:r>
              <a:rPr lang="en-US" dirty="0" smtClean="0"/>
              <a:t>1,682 distinct</a:t>
            </a:r>
          </a:p>
          <a:p>
            <a:r>
              <a:rPr lang="en-US" dirty="0" smtClean="0"/>
              <a:t>6.4% False Positive (10/175)</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412" y="1685131"/>
            <a:ext cx="6464300" cy="4495800"/>
          </a:xfrm>
          <a:prstGeom prst="rect">
            <a:avLst/>
          </a:prstGeom>
        </p:spPr>
      </p:pic>
    </p:spTree>
    <p:extLst>
      <p:ext uri="{BB962C8B-B14F-4D97-AF65-F5344CB8AC3E}">
        <p14:creationId xmlns:p14="http://schemas.microsoft.com/office/powerpoint/2010/main" val="1395327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47331"/>
          <a:stretch/>
        </p:blipFill>
        <p:spPr>
          <a:xfrm>
            <a:off x="4955540" y="1480248"/>
            <a:ext cx="7023100" cy="2334466"/>
          </a:xfrm>
          <a:prstGeom prst="rect">
            <a:avLst/>
          </a:prstGeom>
        </p:spPr>
      </p:pic>
      <p:sp>
        <p:nvSpPr>
          <p:cNvPr id="2" name="Title 1"/>
          <p:cNvSpPr>
            <a:spLocks noGrp="1"/>
          </p:cNvSpPr>
          <p:nvPr>
            <p:ph type="title"/>
          </p:nvPr>
        </p:nvSpPr>
        <p:spPr/>
        <p:txBody>
          <a:bodyPr/>
          <a:lstStyle/>
          <a:p>
            <a:r>
              <a:rPr lang="en-US" dirty="0" smtClean="0"/>
              <a:t>Discovered Attacks</a:t>
            </a:r>
            <a:endParaRPr lang="en-US" dirty="0"/>
          </a:p>
        </p:txBody>
      </p:sp>
      <p:sp>
        <p:nvSpPr>
          <p:cNvPr id="3" name="Content Placeholder 2"/>
          <p:cNvSpPr>
            <a:spLocks noGrp="1"/>
          </p:cNvSpPr>
          <p:nvPr>
            <p:ph idx="1"/>
          </p:nvPr>
        </p:nvSpPr>
        <p:spPr/>
        <p:txBody>
          <a:bodyPr/>
          <a:lstStyle/>
          <a:p>
            <a:r>
              <a:rPr lang="en-US" dirty="0" err="1" smtClean="0"/>
              <a:t>PonziGovernMental</a:t>
            </a:r>
            <a:endParaRPr lang="en-US" dirty="0" smtClean="0"/>
          </a:p>
          <a:p>
            <a:pPr lvl="1"/>
            <a:r>
              <a:rPr lang="en-US" dirty="0" smtClean="0"/>
              <a:t>1099.5 Ether (~ 11000 USD)</a:t>
            </a:r>
          </a:p>
          <a:p>
            <a:pPr lvl="1"/>
            <a:r>
              <a:rPr lang="en-US" dirty="0" smtClean="0"/>
              <a:t>Stealing Ether</a:t>
            </a:r>
          </a:p>
          <a:p>
            <a:pPr lvl="1"/>
            <a:r>
              <a:rPr lang="en-US" dirty="0" smtClean="0"/>
              <a:t>Timestamp Manipulation</a:t>
            </a:r>
          </a:p>
          <a:p>
            <a:r>
              <a:rPr lang="en-US" dirty="0" err="1" smtClean="0"/>
              <a:t>EtherID</a:t>
            </a:r>
            <a:endParaRPr lang="en-US" dirty="0" smtClean="0"/>
          </a:p>
          <a:p>
            <a:pPr lvl="1"/>
            <a:r>
              <a:rPr lang="en-US" dirty="0" smtClean="0"/>
              <a:t>Locking Ether</a:t>
            </a:r>
          </a:p>
          <a:p>
            <a:pPr lvl="1"/>
            <a:r>
              <a:rPr lang="en-US" dirty="0" smtClean="0"/>
              <a:t>~57k Transactions</a:t>
            </a:r>
          </a:p>
          <a:p>
            <a:pPr lvl="1"/>
            <a:endParaRPr lang="en-US" dirty="0"/>
          </a:p>
        </p:txBody>
      </p:sp>
      <p:sp>
        <p:nvSpPr>
          <p:cNvPr id="5" name="Left Arrow 4"/>
          <p:cNvSpPr/>
          <p:nvPr/>
        </p:nvSpPr>
        <p:spPr>
          <a:xfrm>
            <a:off x="9107424" y="3578081"/>
            <a:ext cx="746760" cy="236633"/>
          </a:xfrm>
          <a:prstGeom prst="lef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 name="Left Arrow 5"/>
          <p:cNvSpPr/>
          <p:nvPr/>
        </p:nvSpPr>
        <p:spPr>
          <a:xfrm>
            <a:off x="10416540" y="2378599"/>
            <a:ext cx="746760" cy="236633"/>
          </a:xfrm>
          <a:prstGeom prst="lef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00" y="3949651"/>
            <a:ext cx="6311900" cy="2090787"/>
          </a:xfrm>
          <a:prstGeom prst="rect">
            <a:avLst/>
          </a:prstGeom>
        </p:spPr>
      </p:pic>
      <p:sp>
        <p:nvSpPr>
          <p:cNvPr id="9" name="Left Arrow 8"/>
          <p:cNvSpPr/>
          <p:nvPr/>
        </p:nvSpPr>
        <p:spPr>
          <a:xfrm>
            <a:off x="9703308" y="4608645"/>
            <a:ext cx="746760" cy="236633"/>
          </a:xfrm>
          <a:prstGeom prst="lef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80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 Attacks</a:t>
            </a:r>
            <a:endParaRPr lang="en-US" dirty="0"/>
          </a:p>
        </p:txBody>
      </p:sp>
      <p:sp>
        <p:nvSpPr>
          <p:cNvPr id="3" name="Content Placeholder 2"/>
          <p:cNvSpPr>
            <a:spLocks noGrp="1"/>
          </p:cNvSpPr>
          <p:nvPr>
            <p:ph idx="1"/>
          </p:nvPr>
        </p:nvSpPr>
        <p:spPr/>
        <p:txBody>
          <a:bodyPr/>
          <a:lstStyle/>
          <a:p>
            <a:r>
              <a:rPr lang="en-US" dirty="0" smtClean="0"/>
              <a:t>Non-refundable deposits</a:t>
            </a:r>
          </a:p>
          <a:p>
            <a:r>
              <a:rPr lang="en-US" dirty="0" smtClean="0"/>
              <a:t>Lack of cryptographic security</a:t>
            </a:r>
          </a:p>
          <a:p>
            <a:r>
              <a:rPr lang="en-US" dirty="0" smtClean="0"/>
              <a:t>Incentive Misalignment</a:t>
            </a:r>
          </a:p>
        </p:txBody>
      </p:sp>
    </p:spTree>
    <p:extLst>
      <p:ext uri="{BB962C8B-B14F-4D97-AF65-F5344CB8AC3E}">
        <p14:creationId xmlns:p14="http://schemas.microsoft.com/office/powerpoint/2010/main" val="1305819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lstStyle/>
          <a:p>
            <a:r>
              <a:rPr lang="en-US" dirty="0" smtClean="0"/>
              <a:t>Improved Languages</a:t>
            </a:r>
          </a:p>
          <a:p>
            <a:r>
              <a:rPr lang="en-US" dirty="0" smtClean="0"/>
              <a:t>Improved </a:t>
            </a:r>
            <a:r>
              <a:rPr lang="en-US" dirty="0" smtClean="0"/>
              <a:t>Platform</a:t>
            </a:r>
            <a:endParaRPr lang="en-US" dirty="0" smtClean="0"/>
          </a:p>
          <a:p>
            <a:r>
              <a:rPr lang="en-US" dirty="0" smtClean="0"/>
              <a:t>Improved Crypto</a:t>
            </a:r>
          </a:p>
          <a:p>
            <a:r>
              <a:rPr lang="en-US" dirty="0" smtClean="0"/>
              <a:t>Mandatory Static Analysis</a:t>
            </a:r>
            <a:endParaRPr lang="en-US" dirty="0"/>
          </a:p>
        </p:txBody>
      </p:sp>
    </p:spTree>
    <p:extLst>
      <p:ext uri="{BB962C8B-B14F-4D97-AF65-F5344CB8AC3E}">
        <p14:creationId xmlns:p14="http://schemas.microsoft.com/office/powerpoint/2010/main" val="1156959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a:t>
            </a:r>
            <a:r>
              <a:rPr lang="en-US" baseline="0" dirty="0" smtClean="0"/>
              <a:t> Contracts on Ethereum</a:t>
            </a:r>
            <a:endParaRPr lang="en-US" dirty="0"/>
          </a:p>
        </p:txBody>
      </p:sp>
      <p:sp>
        <p:nvSpPr>
          <p:cNvPr id="3" name="Content Placeholder 2"/>
          <p:cNvSpPr>
            <a:spLocks noGrp="1"/>
          </p:cNvSpPr>
          <p:nvPr>
            <p:ph idx="1"/>
          </p:nvPr>
        </p:nvSpPr>
        <p:spPr/>
        <p:txBody>
          <a:bodyPr/>
          <a:lstStyle/>
          <a:p>
            <a:r>
              <a:rPr lang="en-US" dirty="0" smtClean="0"/>
              <a:t>Launched</a:t>
            </a:r>
            <a:r>
              <a:rPr lang="en-US" baseline="0" dirty="0" smtClean="0"/>
              <a:t> in 2014</a:t>
            </a:r>
          </a:p>
          <a:p>
            <a:r>
              <a:rPr lang="en-US" dirty="0" smtClean="0"/>
              <a:t>Over $1 billion in Market Cap</a:t>
            </a:r>
          </a:p>
          <a:p>
            <a:r>
              <a:rPr lang="en-US" dirty="0" smtClean="0"/>
              <a:t>~ 19k Contracts </a:t>
            </a:r>
            <a:r>
              <a:rPr lang="en-US" sz="1800" dirty="0" smtClean="0"/>
              <a:t>(at the time of writing)</a:t>
            </a:r>
            <a:r>
              <a:rPr lang="en-US" baseline="0" dirty="0" smtClean="0"/>
              <a:t> </a:t>
            </a:r>
          </a:p>
          <a:p>
            <a:r>
              <a:rPr lang="en-US" dirty="0" smtClean="0"/>
              <a:t>Contract implementation is problematic</a:t>
            </a:r>
          </a:p>
          <a:p>
            <a:r>
              <a:rPr lang="en-US" dirty="0" smtClean="0"/>
              <a:t>~ 30m USD connected to problematic contracts</a:t>
            </a:r>
          </a:p>
          <a:p>
            <a:r>
              <a:rPr lang="en-US" dirty="0" smtClean="0"/>
              <a:t>Need</a:t>
            </a:r>
            <a:r>
              <a:rPr lang="en-US" baseline="0" dirty="0" smtClean="0"/>
              <a:t> to ensure correctness </a:t>
            </a:r>
            <a:r>
              <a:rPr lang="en-US" i="1" baseline="0" dirty="0" smtClean="0"/>
              <a:t>prior</a:t>
            </a:r>
            <a:r>
              <a:rPr lang="en-US" i="0" u="none" baseline="0" dirty="0" smtClean="0"/>
              <a:t> to deployment</a:t>
            </a:r>
            <a:endParaRPr lang="en-US" u="none" dirty="0" smtClean="0"/>
          </a:p>
        </p:txBody>
      </p:sp>
    </p:spTree>
    <p:extLst>
      <p:ext uri="{BB962C8B-B14F-4D97-AF65-F5344CB8AC3E}">
        <p14:creationId xmlns:p14="http://schemas.microsoft.com/office/powerpoint/2010/main" val="346522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err="1" smtClean="0"/>
              <a:t>Oyente</a:t>
            </a:r>
            <a:endParaRPr lang="en-US" dirty="0"/>
          </a:p>
          <a:p>
            <a:pPr lvl="1"/>
            <a:r>
              <a:rPr lang="en-US" baseline="0" dirty="0" smtClean="0"/>
              <a:t>Smart Contract Analyzer </a:t>
            </a:r>
          </a:p>
          <a:p>
            <a:pPr lvl="2"/>
            <a:r>
              <a:rPr lang="en-US" dirty="0" smtClean="0"/>
              <a:t>Automated</a:t>
            </a:r>
            <a:r>
              <a:rPr lang="en-US" baseline="0" dirty="0" smtClean="0"/>
              <a:t> Bug Detection</a:t>
            </a:r>
          </a:p>
          <a:p>
            <a:pPr lvl="2"/>
            <a:r>
              <a:rPr lang="en-US" dirty="0" smtClean="0"/>
              <a:t>Implementatio</a:t>
            </a:r>
            <a:r>
              <a:rPr lang="en-US" baseline="0" dirty="0" smtClean="0"/>
              <a:t>n – </a:t>
            </a:r>
            <a:r>
              <a:rPr lang="en-US" baseline="0" dirty="0" smtClean="0">
                <a:hlinkClick r:id="rId2"/>
              </a:rPr>
              <a:t>http://oyente.github.io/benchmarks</a:t>
            </a:r>
            <a:r>
              <a:rPr lang="en-US" baseline="0" dirty="0" smtClean="0">
                <a:hlinkClick r:id="rId2"/>
              </a:rPr>
              <a:t>/</a:t>
            </a:r>
            <a:endParaRPr lang="en-US" baseline="0" dirty="0" smtClean="0"/>
          </a:p>
          <a:p>
            <a:pPr lvl="2"/>
            <a:r>
              <a:rPr lang="en-US" dirty="0" smtClean="0"/>
              <a:t>Code – </a:t>
            </a:r>
            <a:r>
              <a:rPr lang="en-US" dirty="0" smtClean="0">
                <a:hlinkClick r:id="rId3"/>
              </a:rPr>
              <a:t>http://github.com/ethereum/oyente</a:t>
            </a:r>
            <a:endParaRPr lang="en-US" dirty="0" smtClean="0"/>
          </a:p>
          <a:p>
            <a:pPr lvl="2"/>
            <a:r>
              <a:rPr lang="en-US" dirty="0" smtClean="0"/>
              <a:t>Docker – </a:t>
            </a:r>
            <a:r>
              <a:rPr lang="en-US" dirty="0" err="1" smtClean="0">
                <a:latin typeface="Consolas" charset="0"/>
                <a:ea typeface="Consolas" charset="0"/>
                <a:cs typeface="Consolas" charset="0"/>
              </a:rPr>
              <a:t>docker</a:t>
            </a:r>
            <a:r>
              <a:rPr lang="en-US" dirty="0" smtClean="0">
                <a:latin typeface="Consolas" charset="0"/>
                <a:ea typeface="Consolas" charset="0"/>
                <a:cs typeface="Consolas" charset="0"/>
              </a:rPr>
              <a:t> pull </a:t>
            </a:r>
            <a:r>
              <a:rPr lang="en-US" dirty="0" err="1" smtClean="0">
                <a:latin typeface="Consolas" charset="0"/>
                <a:ea typeface="Consolas" charset="0"/>
                <a:cs typeface="Consolas" charset="0"/>
              </a:rPr>
              <a:t>hrishioa</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oyente</a:t>
            </a:r>
            <a:endParaRPr lang="en-US" dirty="0">
              <a:latin typeface="Consolas" charset="0"/>
              <a:ea typeface="Consolas" charset="0"/>
              <a:cs typeface="Consolas" charset="0"/>
            </a:endParaRPr>
          </a:p>
          <a:p>
            <a:r>
              <a:rPr lang="en-US" dirty="0" err="1" smtClean="0"/>
              <a:t>Etherlite</a:t>
            </a:r>
            <a:endParaRPr lang="en-US" dirty="0" smtClean="0"/>
          </a:p>
          <a:p>
            <a:pPr lvl="1"/>
            <a:r>
              <a:rPr lang="en-US" dirty="0" smtClean="0"/>
              <a:t>Improved Semantics for Smart Contract Execution</a:t>
            </a:r>
          </a:p>
          <a:p>
            <a:pPr lvl="2"/>
            <a:r>
              <a:rPr lang="en-US" dirty="0" smtClean="0"/>
              <a:t>Improved Security on existing source code</a:t>
            </a:r>
          </a:p>
        </p:txBody>
      </p:sp>
    </p:spTree>
    <p:extLst>
      <p:ext uri="{BB962C8B-B14F-4D97-AF65-F5344CB8AC3E}">
        <p14:creationId xmlns:p14="http://schemas.microsoft.com/office/powerpoint/2010/main" val="1854718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45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 on The Blockchain</a:t>
            </a:r>
            <a:endParaRPr lang="en-US" dirty="0"/>
          </a:p>
        </p:txBody>
      </p:sp>
      <p:sp>
        <p:nvSpPr>
          <p:cNvPr id="3" name="Content Placeholder 2"/>
          <p:cNvSpPr>
            <a:spLocks noGrp="1"/>
          </p:cNvSpPr>
          <p:nvPr>
            <p:ph idx="1"/>
          </p:nvPr>
        </p:nvSpPr>
        <p:spPr/>
        <p:txBody>
          <a:bodyPr/>
          <a:lstStyle/>
          <a:p>
            <a:r>
              <a:rPr lang="en-US" dirty="0" smtClean="0"/>
              <a:t>Decentralized computation</a:t>
            </a:r>
          </a:p>
          <a:p>
            <a:r>
              <a:rPr lang="en-US" dirty="0" smtClean="0"/>
              <a:t>Miners compete to solve a common puzzle</a:t>
            </a:r>
          </a:p>
          <a:p>
            <a:r>
              <a:rPr lang="en-US" dirty="0" smtClean="0"/>
              <a:t>Results verified by all miners</a:t>
            </a:r>
          </a:p>
        </p:txBody>
      </p:sp>
      <p:pic>
        <p:nvPicPr>
          <p:cNvPr id="4" name="Picture 4" descr="https://encrypted-tbn1.gstatic.com/images?q=tbn:ANd9GcRZbks_VBsZiJI93-Be_iMelAaJ68Jbn4koUVC0SmBgUZOmwFTyhA"/>
          <p:cNvPicPr>
            <a:picLocks noChangeAspect="1" noChangeArrowheads="1"/>
          </p:cNvPicPr>
          <p:nvPr/>
        </p:nvPicPr>
        <p:blipFill>
          <a:blip r:embed="rId2" cstate="print"/>
          <a:srcRect/>
          <a:stretch>
            <a:fillRect/>
          </a:stretch>
        </p:blipFill>
        <p:spPr bwMode="auto">
          <a:xfrm>
            <a:off x="1649152" y="3885512"/>
            <a:ext cx="871636" cy="871636"/>
          </a:xfrm>
          <a:prstGeom prst="rect">
            <a:avLst/>
          </a:prstGeom>
          <a:noFill/>
        </p:spPr>
      </p:pic>
      <p:pic>
        <p:nvPicPr>
          <p:cNvPr id="5" name="Picture 4" descr="Screen Shot 2015-10-04 at 13.3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818" y="3676550"/>
            <a:ext cx="1244600" cy="1104900"/>
          </a:xfrm>
          <a:prstGeom prst="rect">
            <a:avLst/>
          </a:prstGeom>
        </p:spPr>
      </p:pic>
      <p:pic>
        <p:nvPicPr>
          <p:cNvPr id="6" name="Picture 5" descr="Screen Shot 2015-10-04 at 13.3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500" y="4022335"/>
            <a:ext cx="1244600" cy="1104900"/>
          </a:xfrm>
          <a:prstGeom prst="rect">
            <a:avLst/>
          </a:prstGeom>
        </p:spPr>
      </p:pic>
      <p:pic>
        <p:nvPicPr>
          <p:cNvPr id="7" name="Picture 6" descr="https://encrypted-tbn1.gstatic.com/images?q=tbn:ANd9GcRZbks_VBsZiJI93-Be_iMelAaJ68Jbn4koUVC0SmBgUZOmwFTyhA"/>
          <p:cNvPicPr>
            <a:picLocks noChangeAspect="1" noChangeArrowheads="1"/>
          </p:cNvPicPr>
          <p:nvPr/>
        </p:nvPicPr>
        <p:blipFill>
          <a:blip r:embed="rId2" cstate="print"/>
          <a:srcRect/>
          <a:stretch>
            <a:fillRect/>
          </a:stretch>
        </p:blipFill>
        <p:spPr bwMode="auto">
          <a:xfrm>
            <a:off x="2047864" y="4952127"/>
            <a:ext cx="871636" cy="871636"/>
          </a:xfrm>
          <a:prstGeom prst="rect">
            <a:avLst/>
          </a:prstGeom>
          <a:noFill/>
        </p:spPr>
      </p:pic>
      <p:pic>
        <p:nvPicPr>
          <p:cNvPr id="8" name="Picture 4" descr="https://encrypted-tbn1.gstatic.com/images?q=tbn:ANd9GcRZbks_VBsZiJI93-Be_iMelAaJ68Jbn4koUVC0SmBgUZOmwFTyhA"/>
          <p:cNvPicPr>
            <a:picLocks noChangeAspect="1" noChangeArrowheads="1"/>
          </p:cNvPicPr>
          <p:nvPr/>
        </p:nvPicPr>
        <p:blipFill>
          <a:blip r:embed="rId2" cstate="print"/>
          <a:srcRect/>
          <a:stretch>
            <a:fillRect/>
          </a:stretch>
        </p:blipFill>
        <p:spPr bwMode="auto">
          <a:xfrm>
            <a:off x="8813765" y="5191015"/>
            <a:ext cx="871636" cy="871636"/>
          </a:xfrm>
          <a:prstGeom prst="rect">
            <a:avLst/>
          </a:prstGeom>
          <a:noFill/>
        </p:spPr>
      </p:pic>
      <p:pic>
        <p:nvPicPr>
          <p:cNvPr id="9" name="Picture 8" descr="Screen Shot 2015-10-04 at 13.3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138" y="3885512"/>
            <a:ext cx="1244600" cy="1104900"/>
          </a:xfrm>
          <a:prstGeom prst="rect">
            <a:avLst/>
          </a:prstGeom>
        </p:spPr>
      </p:pic>
      <p:sp>
        <p:nvSpPr>
          <p:cNvPr id="10" name="Cloud Callout 9"/>
          <p:cNvSpPr/>
          <p:nvPr/>
        </p:nvSpPr>
        <p:spPr>
          <a:xfrm>
            <a:off x="4613538" y="3861215"/>
            <a:ext cx="2483491" cy="1090911"/>
          </a:xfrm>
          <a:prstGeom prst="cloudCallout">
            <a:avLst>
              <a:gd name="adj1" fmla="val -15102"/>
              <a:gd name="adj2" fmla="val 799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f(x)=y</a:t>
            </a:r>
            <a:endParaRPr lang="en-US" sz="2400" dirty="0"/>
          </a:p>
        </p:txBody>
      </p:sp>
      <p:sp>
        <p:nvSpPr>
          <p:cNvPr id="11" name="Rectangle 10"/>
          <p:cNvSpPr/>
          <p:nvPr/>
        </p:nvSpPr>
        <p:spPr>
          <a:xfrm>
            <a:off x="5076527" y="4022334"/>
            <a:ext cx="1693333" cy="6622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Proof-of-Work</a:t>
            </a:r>
            <a:endParaRPr lang="en-US" sz="2000" dirty="0"/>
          </a:p>
        </p:txBody>
      </p:sp>
      <p:sp>
        <p:nvSpPr>
          <p:cNvPr id="17" name="TextBox 16"/>
          <p:cNvSpPr txBox="1"/>
          <p:nvPr/>
        </p:nvSpPr>
        <p:spPr>
          <a:xfrm>
            <a:off x="4269372" y="5319228"/>
            <a:ext cx="3104444"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err="1" smtClean="0"/>
              <a:t>BlockChain</a:t>
            </a:r>
            <a:endParaRPr lang="en-US" sz="2200" dirty="0"/>
          </a:p>
        </p:txBody>
      </p:sp>
      <p:cxnSp>
        <p:nvCxnSpPr>
          <p:cNvPr id="29" name="Straight Arrow Connector 28"/>
          <p:cNvCxnSpPr>
            <a:stCxn id="7" idx="3"/>
            <a:endCxn id="17" idx="1"/>
          </p:cNvCxnSpPr>
          <p:nvPr/>
        </p:nvCxnSpPr>
        <p:spPr>
          <a:xfrm>
            <a:off x="2919500" y="5387945"/>
            <a:ext cx="1349872" cy="146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052689" y="5603389"/>
            <a:ext cx="907478" cy="3191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smtClean="0"/>
              <a:t>Solution</a:t>
            </a:r>
          </a:p>
        </p:txBody>
      </p:sp>
      <p:cxnSp>
        <p:nvCxnSpPr>
          <p:cNvPr id="32" name="Straight Arrow Connector 31"/>
          <p:cNvCxnSpPr/>
          <p:nvPr/>
        </p:nvCxnSpPr>
        <p:spPr>
          <a:xfrm flipH="1" flipV="1">
            <a:off x="4129164" y="4781450"/>
            <a:ext cx="484374" cy="53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078514" y="4990412"/>
            <a:ext cx="354710" cy="31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3"/>
            <a:endCxn id="8" idx="1"/>
          </p:cNvCxnSpPr>
          <p:nvPr/>
        </p:nvCxnSpPr>
        <p:spPr>
          <a:xfrm>
            <a:off x="7373816" y="5534672"/>
            <a:ext cx="1439949" cy="9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5" idx="2"/>
          </p:cNvCxnSpPr>
          <p:nvPr/>
        </p:nvCxnSpPr>
        <p:spPr>
          <a:xfrm flipV="1">
            <a:off x="7373816" y="4781450"/>
            <a:ext cx="1820302"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428217" y="4830928"/>
            <a:ext cx="1809886" cy="54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92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7"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Contracts on Ethereum</a:t>
            </a:r>
            <a:endParaRPr lang="en-US" dirty="0"/>
          </a:p>
        </p:txBody>
      </p:sp>
      <p:sp>
        <p:nvSpPr>
          <p:cNvPr id="3" name="Content Placeholder 2"/>
          <p:cNvSpPr>
            <a:spLocks noGrp="1"/>
          </p:cNvSpPr>
          <p:nvPr>
            <p:ph idx="1"/>
          </p:nvPr>
        </p:nvSpPr>
        <p:spPr/>
        <p:txBody>
          <a:bodyPr/>
          <a:lstStyle/>
          <a:p>
            <a:r>
              <a:rPr lang="en-US" dirty="0" smtClean="0"/>
              <a:t>Contract execution</a:t>
            </a:r>
            <a:endParaRPr lang="en-US" baseline="0" dirty="0" smtClean="0"/>
          </a:p>
          <a:p>
            <a:r>
              <a:rPr lang="en-US" baseline="0" dirty="0" smtClean="0"/>
              <a:t>Computational</a:t>
            </a:r>
            <a:r>
              <a:rPr lang="en-US" dirty="0" smtClean="0"/>
              <a:t> Consensus</a:t>
            </a:r>
            <a:endParaRPr lang="en-US" baseline="0" dirty="0" smtClean="0"/>
          </a:p>
          <a:p>
            <a:r>
              <a:rPr lang="en-US" dirty="0" smtClean="0"/>
              <a:t>Failed Execution</a:t>
            </a:r>
          </a:p>
          <a:p>
            <a:r>
              <a:rPr lang="en-US" baseline="0" dirty="0" smtClean="0"/>
              <a:t>Computational</a:t>
            </a:r>
            <a:r>
              <a:rPr lang="en-US" dirty="0" smtClean="0"/>
              <a:t> Costs</a:t>
            </a:r>
          </a:p>
          <a:p>
            <a:r>
              <a:rPr lang="en-US" dirty="0" smtClean="0"/>
              <a:t>Scripting Languages</a:t>
            </a:r>
          </a:p>
          <a:p>
            <a:pPr lvl="1"/>
            <a:r>
              <a:rPr lang="en-US" dirty="0" smtClean="0"/>
              <a:t>Solidity</a:t>
            </a:r>
          </a:p>
          <a:p>
            <a:pPr lvl="1"/>
            <a:r>
              <a:rPr lang="en-US" dirty="0" smtClean="0"/>
              <a:t>Serpent</a:t>
            </a:r>
          </a:p>
        </p:txBody>
      </p:sp>
      <p:grpSp>
        <p:nvGrpSpPr>
          <p:cNvPr id="22" name="Group 21"/>
          <p:cNvGrpSpPr/>
          <p:nvPr/>
        </p:nvGrpSpPr>
        <p:grpSpPr>
          <a:xfrm>
            <a:off x="5776601" y="2550603"/>
            <a:ext cx="5577199" cy="2486403"/>
            <a:chOff x="5776601" y="2550603"/>
            <a:chExt cx="5577199" cy="2486403"/>
          </a:xfrm>
        </p:grpSpPr>
        <p:pic>
          <p:nvPicPr>
            <p:cNvPr id="5" name="Picture 4" descr="Screen Shot 2015-10-04 at 13.3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9200" y="2650905"/>
              <a:ext cx="1244600" cy="1104900"/>
            </a:xfrm>
            <a:prstGeom prst="rect">
              <a:avLst/>
            </a:prstGeom>
          </p:spPr>
        </p:pic>
        <p:pic>
          <p:nvPicPr>
            <p:cNvPr id="8" name="Picture 4" descr="https://encrypted-tbn1.gstatic.com/images?q=tbn:ANd9GcRZbks_VBsZiJI93-Be_iMelAaJ68Jbn4koUVC0SmBgUZOmwFTyhA"/>
            <p:cNvPicPr>
              <a:picLocks noChangeAspect="1" noChangeArrowheads="1"/>
            </p:cNvPicPr>
            <p:nvPr/>
          </p:nvPicPr>
          <p:blipFill>
            <a:blip r:embed="rId4" cstate="print"/>
            <a:srcRect/>
            <a:stretch>
              <a:fillRect/>
            </a:stretch>
          </p:blipFill>
          <p:spPr bwMode="auto">
            <a:xfrm>
              <a:off x="10351147" y="4165370"/>
              <a:ext cx="871636" cy="871636"/>
            </a:xfrm>
            <a:prstGeom prst="rect">
              <a:avLst/>
            </a:prstGeom>
            <a:noFill/>
          </p:spPr>
        </p:pic>
        <p:pic>
          <p:nvPicPr>
            <p:cNvPr id="9" name="Picture 8" descr="Screen Shot 2015-10-04 at 13.36.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520" y="2859867"/>
              <a:ext cx="1244600" cy="1104900"/>
            </a:xfrm>
            <a:prstGeom prst="rect">
              <a:avLst/>
            </a:prstGeom>
          </p:spPr>
        </p:pic>
        <p:sp>
          <p:nvSpPr>
            <p:cNvPr id="12" name="TextBox 11"/>
            <p:cNvSpPr txBox="1"/>
            <p:nvPr/>
          </p:nvSpPr>
          <p:spPr>
            <a:xfrm>
              <a:off x="5776601" y="4252282"/>
              <a:ext cx="3104444"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t>Blockchain</a:t>
              </a:r>
              <a:endParaRPr lang="en-US" sz="2200" dirty="0"/>
            </a:p>
          </p:txBody>
        </p:sp>
        <p:cxnSp>
          <p:nvCxnSpPr>
            <p:cNvPr id="16" name="Straight Arrow Connector 15"/>
            <p:cNvCxnSpPr/>
            <p:nvPr/>
          </p:nvCxnSpPr>
          <p:spPr>
            <a:xfrm flipV="1">
              <a:off x="8510355" y="3964767"/>
              <a:ext cx="460251" cy="27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871517" y="4464259"/>
              <a:ext cx="1479630" cy="136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871517" y="3790010"/>
              <a:ext cx="1859983" cy="515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2713" b="2832"/>
            <a:stretch/>
          </p:blipFill>
          <p:spPr>
            <a:xfrm>
              <a:off x="6156517" y="2550603"/>
              <a:ext cx="2201036" cy="1305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Down Arrow 20"/>
            <p:cNvSpPr/>
            <p:nvPr/>
          </p:nvSpPr>
          <p:spPr>
            <a:xfrm>
              <a:off x="7091064" y="3891007"/>
              <a:ext cx="331941" cy="3718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2331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a:t>
            </a:r>
            <a:endParaRPr lang="en-US" dirty="0"/>
          </a:p>
        </p:txBody>
      </p:sp>
      <p:sp>
        <p:nvSpPr>
          <p:cNvPr id="3" name="Content Placeholder 2"/>
          <p:cNvSpPr>
            <a:spLocks noGrp="1"/>
          </p:cNvSpPr>
          <p:nvPr>
            <p:ph idx="1"/>
          </p:nvPr>
        </p:nvSpPr>
        <p:spPr/>
        <p:txBody>
          <a:bodyPr/>
          <a:lstStyle/>
          <a:p>
            <a:r>
              <a:rPr lang="en-US" dirty="0" err="1" smtClean="0"/>
              <a:t>Oyente</a:t>
            </a:r>
            <a:endParaRPr lang="en-US" dirty="0"/>
          </a:p>
          <a:p>
            <a:pPr lvl="1"/>
            <a:r>
              <a:rPr lang="en-US" baseline="0" dirty="0" smtClean="0"/>
              <a:t>Smart Contract Analyzer </a:t>
            </a:r>
          </a:p>
          <a:p>
            <a:pPr lvl="1"/>
            <a:r>
              <a:rPr lang="en-US" dirty="0" smtClean="0"/>
              <a:t>Automated</a:t>
            </a:r>
            <a:r>
              <a:rPr lang="en-US" baseline="0" dirty="0" smtClean="0"/>
              <a:t> Bug Detection</a:t>
            </a:r>
          </a:p>
          <a:p>
            <a:pPr lvl="1"/>
            <a:r>
              <a:rPr lang="en-US" dirty="0" smtClean="0"/>
              <a:t>Implementatio</a:t>
            </a:r>
            <a:r>
              <a:rPr lang="en-US" baseline="0" dirty="0" smtClean="0"/>
              <a:t>n – </a:t>
            </a:r>
            <a:r>
              <a:rPr lang="en-US" baseline="0" dirty="0" smtClean="0">
                <a:hlinkClick r:id="rId3"/>
              </a:rPr>
              <a:t>http://oyente.github.io/benchmarks/</a:t>
            </a:r>
            <a:endParaRPr lang="en-US" dirty="0"/>
          </a:p>
          <a:p>
            <a:r>
              <a:rPr lang="en-US" dirty="0" err="1" smtClean="0"/>
              <a:t>Etherlite</a:t>
            </a:r>
            <a:endParaRPr lang="en-US" dirty="0" smtClean="0"/>
          </a:p>
          <a:p>
            <a:pPr lvl="1"/>
            <a:r>
              <a:rPr lang="en-US" dirty="0" smtClean="0"/>
              <a:t>Improved Semantics for Smart Contract Execution</a:t>
            </a:r>
          </a:p>
          <a:p>
            <a:pPr lvl="1"/>
            <a:r>
              <a:rPr lang="en-US" dirty="0" smtClean="0"/>
              <a:t>Improved Security on existing source code</a:t>
            </a:r>
          </a:p>
        </p:txBody>
      </p:sp>
    </p:spTree>
    <p:extLst>
      <p:ext uri="{BB962C8B-B14F-4D97-AF65-F5344CB8AC3E}">
        <p14:creationId xmlns:p14="http://schemas.microsoft.com/office/powerpoint/2010/main" val="166848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7546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Semantic Gap</a:t>
            </a:r>
          </a:p>
          <a:p>
            <a:r>
              <a:rPr lang="en-US" dirty="0" smtClean="0"/>
              <a:t>Expectations vs. Reality</a:t>
            </a:r>
          </a:p>
          <a:p>
            <a:r>
              <a:rPr lang="en-US" dirty="0" smtClean="0"/>
              <a:t>Increased Abstraction</a:t>
            </a:r>
          </a:p>
          <a:p>
            <a:r>
              <a:rPr lang="en-US" dirty="0" smtClean="0"/>
              <a:t>False sense of Security</a:t>
            </a:r>
            <a:endParaRPr lang="en-US" dirty="0"/>
          </a:p>
        </p:txBody>
      </p:sp>
      <p:pic>
        <p:nvPicPr>
          <p:cNvPr id="4" name="Picture 3"/>
          <p:cNvPicPr>
            <a:picLocks noChangeAspect="1"/>
          </p:cNvPicPr>
          <p:nvPr/>
        </p:nvPicPr>
        <p:blipFill rotWithShape="1">
          <a:blip r:embed="rId3"/>
          <a:srcRect l="25313" t="1691" r="23875" b="2022"/>
          <a:stretch/>
        </p:blipFill>
        <p:spPr>
          <a:xfrm>
            <a:off x="7581900" y="1414463"/>
            <a:ext cx="3871913" cy="4157663"/>
          </a:xfrm>
          <a:prstGeom prst="rect">
            <a:avLst/>
          </a:prstGeom>
        </p:spPr>
      </p:pic>
    </p:spTree>
    <p:extLst>
      <p:ext uri="{BB962C8B-B14F-4D97-AF65-F5344CB8AC3E}">
        <p14:creationId xmlns:p14="http://schemas.microsoft.com/office/powerpoint/2010/main" val="110628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3478</TotalTime>
  <Words>3446</Words>
  <Application>Microsoft Macintosh PowerPoint</Application>
  <PresentationFormat>Widescreen</PresentationFormat>
  <Paragraphs>410</Paragraphs>
  <Slides>41</Slides>
  <Notes>17</Notes>
  <HiddenSlides>18</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3" baseType="lpstr">
      <vt:lpstr>Alegreya</vt:lpstr>
      <vt:lpstr>Andale Mono</vt:lpstr>
      <vt:lpstr>Calibri</vt:lpstr>
      <vt:lpstr>Calibri Light</vt:lpstr>
      <vt:lpstr>Cambria Math</vt:lpstr>
      <vt:lpstr>Consolas</vt:lpstr>
      <vt:lpstr>Constantia</vt:lpstr>
      <vt:lpstr>Fontin Sans Small Caps</vt:lpstr>
      <vt:lpstr>Open Sans</vt:lpstr>
      <vt:lpstr>Arial</vt:lpstr>
      <vt:lpstr>Office Theme</vt:lpstr>
      <vt:lpstr>Equation</vt:lpstr>
      <vt:lpstr>Oyénte: Making Smart Contracts Smarter</vt:lpstr>
      <vt:lpstr>Background</vt:lpstr>
      <vt:lpstr>Smart Contracts</vt:lpstr>
      <vt:lpstr>Smart Contracts on Ethereum</vt:lpstr>
      <vt:lpstr>Consensus on The Blockchain</vt:lpstr>
      <vt:lpstr>Smart Contracts on Ethereum</vt:lpstr>
      <vt:lpstr>Contributions </vt:lpstr>
      <vt:lpstr>Problem</vt:lpstr>
      <vt:lpstr>Why</vt:lpstr>
      <vt:lpstr>Danger of Abstraction</vt:lpstr>
      <vt:lpstr>Semantic Gaps</vt:lpstr>
      <vt:lpstr>Vulnerabilities in the Platform</vt:lpstr>
      <vt:lpstr>TheDAO Bug</vt:lpstr>
      <vt:lpstr>Primary Concerns</vt:lpstr>
      <vt:lpstr>Transaction Ordering Dependence</vt:lpstr>
      <vt:lpstr>Timestamp Dependence</vt:lpstr>
      <vt:lpstr>Callstack Attack</vt:lpstr>
      <vt:lpstr>Reentrancy Bug</vt:lpstr>
      <vt:lpstr>Solution</vt:lpstr>
      <vt:lpstr>Architecture</vt:lpstr>
      <vt:lpstr>Symbolic Execution</vt:lpstr>
      <vt:lpstr>Detection</vt:lpstr>
      <vt:lpstr>EtherLite</vt:lpstr>
      <vt:lpstr>Oyénte</vt:lpstr>
      <vt:lpstr>Transaction Ordering Dependence</vt:lpstr>
      <vt:lpstr>Recommendations</vt:lpstr>
      <vt:lpstr>Timestamp Dependence</vt:lpstr>
      <vt:lpstr>Recommendations</vt:lpstr>
      <vt:lpstr>Callstack Attack</vt:lpstr>
      <vt:lpstr>Recommendations</vt:lpstr>
      <vt:lpstr>Reentrancy Bug</vt:lpstr>
      <vt:lpstr>Recommendations</vt:lpstr>
      <vt:lpstr>Evaluation</vt:lpstr>
      <vt:lpstr>Experimental Setup</vt:lpstr>
      <vt:lpstr>Contract Complexity</vt:lpstr>
      <vt:lpstr>Benchmarks</vt:lpstr>
      <vt:lpstr>Discovered Attacks</vt:lpstr>
      <vt:lpstr>Miscellaneous Attacks</vt:lpstr>
      <vt:lpstr>Lessons</vt:lpstr>
      <vt:lpstr>Conclusions</vt:lpstr>
      <vt:lpstr>Thank You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Olickel Arumaraj Hrishi</dc:creator>
  <cp:lastModifiedBy>Olickel Arumaraj Hrishi</cp:lastModifiedBy>
  <cp:revision>58</cp:revision>
  <dcterms:created xsi:type="dcterms:W3CDTF">2016-10-11T21:22:34Z</dcterms:created>
  <dcterms:modified xsi:type="dcterms:W3CDTF">2016-10-14T07:25:04Z</dcterms:modified>
</cp:coreProperties>
</file>